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a:srgbClr val="763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17" autoAdjust="0"/>
    <p:restoredTop sz="96327"/>
  </p:normalViewPr>
  <p:slideViewPr>
    <p:cSldViewPr snapToGrid="0" showGuides="1">
      <p:cViewPr>
        <p:scale>
          <a:sx n="297" d="100"/>
          <a:sy n="297" d="100"/>
        </p:scale>
        <p:origin x="-1176" y="-9008"/>
      </p:cViewPr>
      <p:guideLst>
        <p:guide orient="horz" pos="2903"/>
        <p:guide pos="2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D3F0682-512A-BA45-9C79-6A2B4EE5574D}" type="datetimeFigureOut">
              <a:rPr lang="en-US"/>
              <a:t>5/8/20</a:t>
            </a:fld>
            <a:endParaRPr lang="en-US" dirty="0"/>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271354E-0DC9-6545-8CC1-1AED70CC7037}" type="slidenum">
              <a:rPr/>
              <a:t>‹#›</a:t>
            </a:fld>
            <a:endParaRPr lang="en-US" dirty="0"/>
          </a:p>
        </p:txBody>
      </p:sp>
    </p:spTree>
    <p:extLst>
      <p:ext uri="{BB962C8B-B14F-4D97-AF65-F5344CB8AC3E}">
        <p14:creationId xmlns:p14="http://schemas.microsoft.com/office/powerpoint/2010/main" val="362641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dirty="0">
                <a:solidFill>
                  <a:srgbClr val="FF0000"/>
                </a:solidFill>
              </a:rPr>
              <a:t>ADD link to abitoolkit.ca</a:t>
            </a:r>
          </a:p>
        </p:txBody>
      </p:sp>
      <p:sp>
        <p:nvSpPr>
          <p:cNvPr id="4" name="Slide Number Placeholder 3"/>
          <p:cNvSpPr>
            <a:spLocks noGrp="1"/>
          </p:cNvSpPr>
          <p:nvPr>
            <p:ph type="sldNum" sz="quarter" idx="5"/>
          </p:nvPr>
        </p:nvSpPr>
        <p:spPr/>
        <p:txBody>
          <a:bodyPr/>
          <a:lstStyle/>
          <a:p>
            <a:fld id="{3271354E-0DC9-6545-8CC1-1AED70CC7037}" type="slidenum">
              <a:rPr/>
              <a:t>1</a:t>
            </a:fld>
            <a:endParaRPr lang="en-US" dirty="0"/>
          </a:p>
        </p:txBody>
      </p:sp>
    </p:spTree>
    <p:extLst>
      <p:ext uri="{BB962C8B-B14F-4D97-AF65-F5344CB8AC3E}">
        <p14:creationId xmlns:p14="http://schemas.microsoft.com/office/powerpoint/2010/main" val="2663801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2347228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1555203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318904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167471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11284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393397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382438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190677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382568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349818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7A6588-00FA-491A-B87A-10A60856FFF0}" type="datetimeFigureOut">
              <a:rPr lang="en-CA" smtClean="0"/>
              <a:t>2020-05-08</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4D66EDA4-717A-4C44-8B92-9162539F32B4}" type="slidenum">
              <a:rPr lang="en-CA" smtClean="0"/>
              <a:t>‹#›</a:t>
            </a:fld>
            <a:endParaRPr lang="en-CA" dirty="0"/>
          </a:p>
        </p:txBody>
      </p:sp>
    </p:spTree>
    <p:extLst>
      <p:ext uri="{BB962C8B-B14F-4D97-AF65-F5344CB8AC3E}">
        <p14:creationId xmlns:p14="http://schemas.microsoft.com/office/powerpoint/2010/main" val="264039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D7A6588-00FA-491A-B87A-10A60856FFF0}" type="datetimeFigureOut">
              <a:rPr lang="en-CA" smtClean="0"/>
              <a:t>2020-05-08</a:t>
            </a:fld>
            <a:endParaRPr lang="en-CA"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D66EDA4-717A-4C44-8B92-9162539F32B4}" type="slidenum">
              <a:rPr lang="en-CA" smtClean="0"/>
              <a:t>‹#›</a:t>
            </a:fld>
            <a:endParaRPr lang="en-CA" dirty="0"/>
          </a:p>
        </p:txBody>
      </p:sp>
    </p:spTree>
    <p:extLst>
      <p:ext uri="{BB962C8B-B14F-4D97-AF65-F5344CB8AC3E}">
        <p14:creationId xmlns:p14="http://schemas.microsoft.com/office/powerpoint/2010/main" val="41307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tiff"/><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exnermedical.osu.edu/-/media/files/wexnermedical/patient-care/healthcare-services/neurological-institute/departments-and-centers/research-centers/ohio-valley/for-professionals/accommodating-symptoms/accommodating-tbi-booklet-1-14.pdf?la=en&amp;hash=175F7559BA27362695DDBC8121A89C85F794F4D0" TargetMode="External"/><Relationship Id="rId5" Type="http://schemas.openxmlformats.org/officeDocument/2006/relationships/hyperlink" Target="https://www.braininjurycanada.ca/abi-associations/" TargetMode="External"/><Relationship Id="rId4" Type="http://schemas.openxmlformats.org/officeDocument/2006/relationships/hyperlink" Target="https://vawnet.org/material/traumatic-brain-injury-and-domestic-violence-helps-screening-tool-traumatic-brain-injury"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07BF61-3EC6-4573-8080-FE5F6D58CDE6}"/>
              </a:ext>
            </a:extLst>
          </p:cNvPr>
          <p:cNvSpPr/>
          <p:nvPr/>
        </p:nvSpPr>
        <p:spPr>
          <a:xfrm>
            <a:off x="117005" y="119019"/>
            <a:ext cx="6623990" cy="83914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 name="Picture 5" descr="A close up of a device&#10;&#10;Description generated with high confidence">
            <a:extLst>
              <a:ext uri="{FF2B5EF4-FFF2-40B4-BE49-F238E27FC236}">
                <a16:creationId xmlns:a16="http://schemas.microsoft.com/office/drawing/2014/main" id="{FF0669D4-498F-4963-A414-DA51E49B87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965" y="191906"/>
            <a:ext cx="1914525" cy="390525"/>
          </a:xfrm>
          <a:prstGeom prst="rect">
            <a:avLst/>
          </a:prstGeom>
        </p:spPr>
      </p:pic>
      <p:sp>
        <p:nvSpPr>
          <p:cNvPr id="7" name="TextBox 6">
            <a:extLst>
              <a:ext uri="{FF2B5EF4-FFF2-40B4-BE49-F238E27FC236}">
                <a16:creationId xmlns:a16="http://schemas.microsoft.com/office/drawing/2014/main" id="{655888CF-832E-4A24-B23A-7C721BB7C58E}"/>
              </a:ext>
            </a:extLst>
          </p:cNvPr>
          <p:cNvSpPr txBox="1"/>
          <p:nvPr/>
        </p:nvSpPr>
        <p:spPr>
          <a:xfrm>
            <a:off x="409497" y="557660"/>
            <a:ext cx="3288983" cy="338554"/>
          </a:xfrm>
          <a:prstGeom prst="rect">
            <a:avLst/>
          </a:prstGeom>
          <a:noFill/>
        </p:spPr>
        <p:txBody>
          <a:bodyPr wrap="square" rtlCol="0">
            <a:spAutoFit/>
          </a:bodyPr>
          <a:lstStyle/>
          <a:p>
            <a:r>
              <a:rPr lang="en-CA" sz="1600" dirty="0">
                <a:solidFill>
                  <a:schemeClr val="bg1"/>
                </a:solidFill>
                <a:latin typeface="Segoe UI" panose="020B0502040204020203" pitchFamily="34" charset="0"/>
                <a:cs typeface="Segoe UI" panose="020B0502040204020203" pitchFamily="34" charset="0"/>
              </a:rPr>
              <a:t>Training </a:t>
            </a:r>
            <a:r>
              <a:rPr lang="en-CA" sz="16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UPDATE</a:t>
            </a:r>
          </a:p>
        </p:txBody>
      </p:sp>
      <p:sp>
        <p:nvSpPr>
          <p:cNvPr id="8" name="TextBox 7">
            <a:extLst>
              <a:ext uri="{FF2B5EF4-FFF2-40B4-BE49-F238E27FC236}">
                <a16:creationId xmlns:a16="http://schemas.microsoft.com/office/drawing/2014/main" id="{D37B3A25-5A4E-44E0-8449-C2EC082F7A23}"/>
              </a:ext>
            </a:extLst>
          </p:cNvPr>
          <p:cNvSpPr txBox="1"/>
          <p:nvPr/>
        </p:nvSpPr>
        <p:spPr>
          <a:xfrm>
            <a:off x="2598982" y="241131"/>
            <a:ext cx="4114800" cy="584775"/>
          </a:xfrm>
          <a:prstGeom prst="rect">
            <a:avLst/>
          </a:prstGeom>
          <a:noFill/>
        </p:spPr>
        <p:txBody>
          <a:bodyPr wrap="square" rtlCol="0">
            <a:spAutoFit/>
          </a:bodyPr>
          <a:lstStyle/>
          <a:p>
            <a:r>
              <a:rPr lang="en-CA" sz="1600" dirty="0">
                <a:solidFill>
                  <a:schemeClr val="bg1"/>
                </a:solidFill>
                <a:latin typeface="Segoe UI Semibold" panose="020B0702040204020203" pitchFamily="34" charset="0"/>
                <a:cs typeface="Segoe UI Semibold" panose="020B0702040204020203" pitchFamily="34" charset="0"/>
              </a:rPr>
              <a:t>Recognizing and Accommodating IPV-Related Brain Injuries</a:t>
            </a:r>
            <a:endParaRPr lang="en-CA" sz="700" dirty="0">
              <a:solidFill>
                <a:schemeClr val="bg1"/>
              </a:solidFill>
              <a:latin typeface="Segoe UI Semibold" panose="020B0702040204020203" pitchFamily="34" charset="0"/>
              <a:cs typeface="Segoe UI Semibold" panose="020B0702040204020203" pitchFamily="34" charset="0"/>
            </a:endParaRPr>
          </a:p>
        </p:txBody>
      </p:sp>
      <p:sp>
        <p:nvSpPr>
          <p:cNvPr id="12" name="Rectangle 11">
            <a:extLst>
              <a:ext uri="{FF2B5EF4-FFF2-40B4-BE49-F238E27FC236}">
                <a16:creationId xmlns:a16="http://schemas.microsoft.com/office/drawing/2014/main" id="{28460309-23CC-4D42-AE7D-1CD64C506126}"/>
              </a:ext>
            </a:extLst>
          </p:cNvPr>
          <p:cNvSpPr/>
          <p:nvPr/>
        </p:nvSpPr>
        <p:spPr>
          <a:xfrm>
            <a:off x="114382" y="1328321"/>
            <a:ext cx="6623992" cy="107959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000" dirty="0">
                <a:solidFill>
                  <a:schemeClr val="tx1"/>
                </a:solidFill>
                <a:latin typeface="Segoe UI" panose="020B0502040204020203" pitchFamily="34" charset="0"/>
                <a:cs typeface="Segoe UI" panose="020B0502040204020203" pitchFamily="34" charset="0"/>
              </a:rPr>
              <a:t>Shelly is a 29 year-old female presenting to the fracture clinic for follow-up after an ER visit the week before with a tibial fracture. She arrived for her appointment late, and said she’d forgotten that she had an appointment today. She tells you she sustained the injury falling down the stairs. She appears distracted and asks you to repeat several times. When you ask her about her current health, she said she has a headache. You ask whether she hit her head in her fall and she says she thinks she did but does not really remember. You suspect that she may have sustained a brain injury.</a:t>
            </a:r>
          </a:p>
          <a:p>
            <a:pPr algn="just"/>
            <a:endParaRPr lang="en-CA" sz="500" i="1" dirty="0">
              <a:solidFill>
                <a:schemeClr val="tx1"/>
              </a:solidFill>
              <a:latin typeface="Segoe UI" panose="020B0502040204020203" pitchFamily="34" charset="0"/>
              <a:cs typeface="Segoe UI" panose="020B0502040204020203" pitchFamily="34" charset="0"/>
            </a:endParaRPr>
          </a:p>
          <a:p>
            <a:pPr algn="ctr"/>
            <a:r>
              <a:rPr lang="en-CA" sz="1000" i="1" dirty="0">
                <a:solidFill>
                  <a:schemeClr val="tx1"/>
                </a:solidFill>
                <a:latin typeface="Segoe UI" panose="020B0502040204020203" pitchFamily="34" charset="0"/>
                <a:cs typeface="Segoe UI" panose="020B0502040204020203" pitchFamily="34" charset="0"/>
              </a:rPr>
              <a:t>How would you respond to your patient in this situation?</a:t>
            </a:r>
          </a:p>
        </p:txBody>
      </p:sp>
      <p:sp>
        <p:nvSpPr>
          <p:cNvPr id="13" name="Rectangle 12">
            <a:extLst>
              <a:ext uri="{FF2B5EF4-FFF2-40B4-BE49-F238E27FC236}">
                <a16:creationId xmlns:a16="http://schemas.microsoft.com/office/drawing/2014/main" id="{BB6FD574-EA79-44F0-AEC7-EBBC55C9F918}"/>
              </a:ext>
            </a:extLst>
          </p:cNvPr>
          <p:cNvSpPr/>
          <p:nvPr/>
        </p:nvSpPr>
        <p:spPr>
          <a:xfrm>
            <a:off x="114381" y="1078534"/>
            <a:ext cx="6623992" cy="25731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THE CLINICAL SCENARIO</a:t>
            </a:r>
          </a:p>
        </p:txBody>
      </p:sp>
      <p:sp>
        <p:nvSpPr>
          <p:cNvPr id="14" name="Rectangle 13">
            <a:extLst>
              <a:ext uri="{FF2B5EF4-FFF2-40B4-BE49-F238E27FC236}">
                <a16:creationId xmlns:a16="http://schemas.microsoft.com/office/drawing/2014/main" id="{4C33B4D1-E6FD-45E9-95D8-0208D513D041}"/>
              </a:ext>
            </a:extLst>
          </p:cNvPr>
          <p:cNvSpPr/>
          <p:nvPr/>
        </p:nvSpPr>
        <p:spPr>
          <a:xfrm>
            <a:off x="117006" y="2745689"/>
            <a:ext cx="3300677" cy="10558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000" dirty="0">
                <a:solidFill>
                  <a:schemeClr val="tx1"/>
                </a:solidFill>
                <a:latin typeface="Segoe UI" panose="020B0502040204020203" pitchFamily="34" charset="0"/>
                <a:cs typeface="Segoe UI" panose="020B0502040204020203" pitchFamily="34" charset="0"/>
              </a:rPr>
              <a:t>Individuals who have experienced Intimate Partner Violence (IPV) are at high risk for sustaining brain injury as a result of that violence. Brain injury can cause impairments in cognitive functions such as  attention and memory. </a:t>
            </a:r>
            <a:r>
              <a:rPr lang="en-US" sz="1000" dirty="0">
                <a:solidFill>
                  <a:schemeClr val="accent1">
                    <a:lumMod val="75000"/>
                  </a:schemeClr>
                </a:solidFill>
                <a:latin typeface="Segoe UI" panose="020B0502040204020203" pitchFamily="34" charset="0"/>
                <a:cs typeface="Segoe UI" panose="020B0502040204020203" pitchFamily="34" charset="0"/>
              </a:rPr>
              <a:t>Cognitive impairments can interfere with assessment and management of patients with orthopedic injuries.</a:t>
            </a:r>
            <a:endParaRPr lang="en-CA" sz="1000" dirty="0">
              <a:solidFill>
                <a:schemeClr val="accent1">
                  <a:lumMod val="75000"/>
                </a:schemeClr>
              </a:solidFill>
              <a:latin typeface="Segoe UI" panose="020B0502040204020203" pitchFamily="34" charset="0"/>
              <a:cs typeface="Segoe UI" panose="020B0502040204020203" pitchFamily="34" charset="0"/>
            </a:endParaRPr>
          </a:p>
        </p:txBody>
      </p:sp>
      <p:sp>
        <p:nvSpPr>
          <p:cNvPr id="15" name="Rectangle 14">
            <a:extLst>
              <a:ext uri="{FF2B5EF4-FFF2-40B4-BE49-F238E27FC236}">
                <a16:creationId xmlns:a16="http://schemas.microsoft.com/office/drawing/2014/main" id="{B7AABC75-B024-4C85-A2D5-AA943CCAEDA5}"/>
              </a:ext>
            </a:extLst>
          </p:cNvPr>
          <p:cNvSpPr/>
          <p:nvPr/>
        </p:nvSpPr>
        <p:spPr>
          <a:xfrm>
            <a:off x="117005" y="2493960"/>
            <a:ext cx="3299295" cy="247738"/>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THE FOCUS</a:t>
            </a:r>
          </a:p>
        </p:txBody>
      </p:sp>
      <p:sp>
        <p:nvSpPr>
          <p:cNvPr id="17" name="Rectangle 16">
            <a:extLst>
              <a:ext uri="{FF2B5EF4-FFF2-40B4-BE49-F238E27FC236}">
                <a16:creationId xmlns:a16="http://schemas.microsoft.com/office/drawing/2014/main" id="{DAC94D86-ECD8-4FFA-B577-495398A55F3E}"/>
              </a:ext>
            </a:extLst>
          </p:cNvPr>
          <p:cNvSpPr/>
          <p:nvPr/>
        </p:nvSpPr>
        <p:spPr>
          <a:xfrm>
            <a:off x="127330" y="4107545"/>
            <a:ext cx="3288970" cy="3563371"/>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Aft>
                <a:spcPts val="300"/>
              </a:spcAft>
            </a:pPr>
            <a:r>
              <a:rPr lang="en-CA" sz="1000" b="1" dirty="0">
                <a:solidFill>
                  <a:schemeClr val="accent1">
                    <a:lumMod val="75000"/>
                  </a:schemeClr>
                </a:solidFill>
                <a:latin typeface="Segoe UI" panose="020B0502040204020203" pitchFamily="34" charset="0"/>
                <a:cs typeface="Segoe UI" panose="020B0502040204020203" pitchFamily="34" charset="0"/>
              </a:rPr>
              <a:t>WHO IS AFFECTED BY IPV-RELATED BRAIN INJURY?</a:t>
            </a:r>
            <a:endParaRPr lang="en-CA" sz="500" dirty="0">
              <a:solidFill>
                <a:schemeClr val="accent1">
                  <a:lumMod val="75000"/>
                </a:schemeClr>
              </a:solidFill>
              <a:latin typeface="Segoe UI" panose="020B0502040204020203" pitchFamily="34" charset="0"/>
              <a:cs typeface="Segoe UI" panose="020B0502040204020203" pitchFamily="34" charset="0"/>
            </a:endParaRPr>
          </a:p>
          <a:p>
            <a:pPr marL="171450" indent="-171450">
              <a:spcBef>
                <a:spcPts val="100"/>
              </a:spcBef>
              <a:buFont typeface="Arial" panose="020B0604020202020204" pitchFamily="34" charset="0"/>
              <a:buChar char="•"/>
            </a:pPr>
            <a:r>
              <a:rPr lang="en-US" sz="1000" dirty="0">
                <a:solidFill>
                  <a:schemeClr val="accent1">
                    <a:lumMod val="75000"/>
                  </a:schemeClr>
                </a:solidFill>
                <a:latin typeface="Segoe UI" panose="020B0502040204020203" pitchFamily="34" charset="0"/>
                <a:cs typeface="Segoe UI" panose="020B0502040204020203" pitchFamily="34" charset="0"/>
              </a:rPr>
              <a:t>Most IPV survivors are women. An estimated 55% of women who experienced physical IPV have also sustained a brain injury.</a:t>
            </a:r>
          </a:p>
          <a:p>
            <a:pPr marL="171450" indent="-171450">
              <a:spcBef>
                <a:spcPts val="100"/>
              </a:spcBef>
              <a:buFont typeface="Arial" panose="020B0604020202020204" pitchFamily="34" charset="0"/>
              <a:buChar char="•"/>
            </a:pPr>
            <a:r>
              <a:rPr lang="en-US" sz="1000" dirty="0">
                <a:solidFill>
                  <a:schemeClr val="tx1"/>
                </a:solidFill>
                <a:latin typeface="Segoe UI" panose="020B0502040204020203" pitchFamily="34" charset="0"/>
                <a:cs typeface="Segoe UI" panose="020B0502040204020203" pitchFamily="34" charset="0"/>
              </a:rPr>
              <a:t>Brain injuries in IPV can be caused by a blow, bump, or jolt to the head or body, or from oxygen deprivation (e.g., from strangulation). These injuries can result in temporary disruption or long-term damage to brain structures and functions.</a:t>
            </a:r>
          </a:p>
          <a:p>
            <a:pPr marL="171450" indent="-171450">
              <a:spcBef>
                <a:spcPts val="100"/>
              </a:spcBef>
              <a:buFont typeface="Arial" panose="020B0604020202020204" pitchFamily="34" charset="0"/>
              <a:buChar char="•"/>
            </a:pPr>
            <a:r>
              <a:rPr lang="en-US" sz="1000" dirty="0">
                <a:solidFill>
                  <a:schemeClr val="tx1"/>
                </a:solidFill>
                <a:latin typeface="Segoe UI" panose="020B0502040204020203" pitchFamily="34" charset="0"/>
                <a:cs typeface="Segoe UI" panose="020B0502040204020203" pitchFamily="34" charset="0"/>
              </a:rPr>
              <a:t>Brain injury can impair cognitive, physical, and emotional functions. Common cognitive symptoms include slowed thinking, distractibility, and reduced ability to learn new information and make complex decisions.</a:t>
            </a:r>
          </a:p>
          <a:p>
            <a:pPr algn="just">
              <a:spcBef>
                <a:spcPts val="100"/>
              </a:spcBef>
            </a:pPr>
            <a:endParaRPr lang="en-CA" sz="500" b="1" dirty="0">
              <a:solidFill>
                <a:schemeClr val="accent1">
                  <a:lumMod val="75000"/>
                </a:schemeClr>
              </a:solidFill>
              <a:latin typeface="Segoe UI" panose="020B0502040204020203" pitchFamily="34" charset="0"/>
              <a:cs typeface="Segoe UI" panose="020B0502040204020203" pitchFamily="34" charset="0"/>
            </a:endParaRPr>
          </a:p>
          <a:p>
            <a:pPr>
              <a:spcAft>
                <a:spcPts val="300"/>
              </a:spcAft>
            </a:pPr>
            <a:r>
              <a:rPr lang="en-CA" sz="1000" b="1" dirty="0">
                <a:solidFill>
                  <a:schemeClr val="accent1">
                    <a:lumMod val="75000"/>
                  </a:schemeClr>
                </a:solidFill>
                <a:latin typeface="Segoe UI" panose="020B0502040204020203" pitchFamily="34" charset="0"/>
                <a:cs typeface="Segoe UI" panose="020B0502040204020203" pitchFamily="34" charset="0"/>
              </a:rPr>
              <a:t>HOW CAN BRAIN INJURIES AFFECT PROVIDER-PATIENT INTERACTIONS?</a:t>
            </a:r>
            <a:endParaRPr lang="en-CA" sz="500" b="1" dirty="0">
              <a:solidFill>
                <a:schemeClr val="accent1">
                  <a:lumMod val="75000"/>
                </a:schemeClr>
              </a:solidFill>
              <a:latin typeface="Segoe UI" panose="020B0502040204020203" pitchFamily="34" charset="0"/>
              <a:cs typeface="Segoe UI" panose="020B0502040204020203" pitchFamily="34" charset="0"/>
            </a:endParaRPr>
          </a:p>
          <a:p>
            <a:pPr marL="171450" indent="-171450">
              <a:spcBef>
                <a:spcPts val="100"/>
              </a:spcBef>
              <a:buFont typeface="Arial" panose="020B0604020202020204" pitchFamily="34" charset="0"/>
              <a:buChar char="•"/>
            </a:pPr>
            <a:r>
              <a:rPr lang="en-CA" sz="1000" dirty="0">
                <a:solidFill>
                  <a:schemeClr val="accent1">
                    <a:lumMod val="75000"/>
                  </a:schemeClr>
                </a:solidFill>
                <a:latin typeface="Segoe UI" panose="020B0502040204020203" pitchFamily="34" charset="0"/>
                <a:cs typeface="Segoe UI" panose="020B0502040204020203" pitchFamily="34" charset="0"/>
              </a:rPr>
              <a:t>Cognitive symptoms associated with brain injury can interfere with a patient’s ability to fully participate in a clinical interview, accurately report health history, remember what was said during an appointment, and follow treatment recommendations.</a:t>
            </a:r>
          </a:p>
        </p:txBody>
      </p:sp>
      <p:sp>
        <p:nvSpPr>
          <p:cNvPr id="19" name="Rectangle 18">
            <a:extLst>
              <a:ext uri="{FF2B5EF4-FFF2-40B4-BE49-F238E27FC236}">
                <a16:creationId xmlns:a16="http://schemas.microsoft.com/office/drawing/2014/main" id="{53CC92A4-4769-4A0D-B9B7-F627AB861A42}"/>
              </a:ext>
            </a:extLst>
          </p:cNvPr>
          <p:cNvSpPr/>
          <p:nvPr/>
        </p:nvSpPr>
        <p:spPr>
          <a:xfrm>
            <a:off x="3500438" y="2741698"/>
            <a:ext cx="3248260" cy="5405352"/>
          </a:xfrm>
          <a:prstGeom prst="rect">
            <a:avLst/>
          </a:prstGeom>
          <a:noFill/>
          <a:ln>
            <a:solidFill>
              <a:srgbClr val="763A4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Aft>
                <a:spcPts val="200"/>
              </a:spcAft>
            </a:pPr>
            <a:r>
              <a:rPr lang="en-CA" sz="1000" b="1" dirty="0">
                <a:solidFill>
                  <a:srgbClr val="7A0000"/>
                </a:solidFill>
                <a:latin typeface="Segoe UI" panose="020B0502040204020203" pitchFamily="34" charset="0"/>
                <a:cs typeface="Segoe UI" panose="020B0502040204020203" pitchFamily="34" charset="0"/>
              </a:rPr>
              <a:t>HOW DO I RECOGNIZE BRAIN INJURY?</a:t>
            </a:r>
            <a:endParaRPr lang="en-CA" sz="500" dirty="0">
              <a:solidFill>
                <a:schemeClr val="accent1">
                  <a:lumMod val="75000"/>
                </a:schemeClr>
              </a:solidFill>
              <a:latin typeface="Segoe UI" panose="020B0502040204020203" pitchFamily="34" charset="0"/>
              <a:cs typeface="Segoe UI" panose="020B0502040204020203" pitchFamily="34" charset="0"/>
            </a:endParaRP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Brain injury is often referred to as an “invisible injury” because the person has no visible injury to the head. The best way to ensure that you recognize a brain injury is to </a:t>
            </a:r>
            <a:r>
              <a:rPr lang="en-CA" sz="1000" b="1" dirty="0">
                <a:solidFill>
                  <a:srgbClr val="7A0000"/>
                </a:solidFill>
                <a:latin typeface="Segoe UI" panose="020B0502040204020203" pitchFamily="34" charset="0"/>
                <a:cs typeface="Segoe UI" panose="020B0502040204020203" pitchFamily="34" charset="0"/>
              </a:rPr>
              <a:t>ask your patient about a history of loss of consciousness or other neurological signs or symptoms</a:t>
            </a:r>
            <a:r>
              <a:rPr lang="en-CA" sz="1000" dirty="0">
                <a:solidFill>
                  <a:schemeClr val="tx1"/>
                </a:solidFill>
                <a:latin typeface="Segoe UI" panose="020B0502040204020203" pitchFamily="34" charset="0"/>
                <a:cs typeface="Segoe UI" panose="020B0502040204020203" pitchFamily="34" charset="0"/>
              </a:rPr>
              <a:t>.</a:t>
            </a: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Several screening tools are available, including the HELPS brief questionnaire, which can be accessed </a:t>
            </a:r>
            <a:r>
              <a:rPr lang="en-CA" sz="1000" dirty="0">
                <a:solidFill>
                  <a:schemeClr val="tx1"/>
                </a:solidFill>
                <a:latin typeface="Segoe UI" panose="020B0502040204020203" pitchFamily="34" charset="0"/>
                <a:cs typeface="Segoe UI" panose="020B0502040204020203" pitchFamily="34" charset="0"/>
                <a:hlinkClick r:id="rId4"/>
              </a:rPr>
              <a:t>HERE</a:t>
            </a:r>
            <a:r>
              <a:rPr lang="en-CA" sz="1000" dirty="0">
                <a:solidFill>
                  <a:schemeClr val="tx1"/>
                </a:solidFill>
                <a:latin typeface="Segoe UI" panose="020B0502040204020203" pitchFamily="34" charset="0"/>
                <a:cs typeface="Segoe UI" panose="020B0502040204020203" pitchFamily="34" charset="0"/>
              </a:rPr>
              <a:t>.</a:t>
            </a:r>
            <a:endParaRPr lang="en-CA" sz="700" dirty="0">
              <a:solidFill>
                <a:schemeClr val="accent1">
                  <a:lumMod val="75000"/>
                </a:schemeClr>
              </a:solidFill>
              <a:latin typeface="Segoe UI" panose="020B0502040204020203" pitchFamily="34" charset="0"/>
              <a:cs typeface="Segoe UI" panose="020B0502040204020203" pitchFamily="34" charset="0"/>
            </a:endParaRPr>
          </a:p>
          <a:p>
            <a:pPr marL="171450" indent="-171450" algn="just">
              <a:spcBef>
                <a:spcPts val="100"/>
              </a:spcBef>
              <a:buFont typeface="Arial" panose="020B0604020202020204" pitchFamily="34" charset="0"/>
              <a:buChar char="•"/>
            </a:pPr>
            <a:endParaRPr lang="en-CA" sz="500" dirty="0">
              <a:solidFill>
                <a:schemeClr val="tx1"/>
              </a:solidFill>
              <a:latin typeface="Segoe UI" panose="020B0502040204020203" pitchFamily="34" charset="0"/>
              <a:cs typeface="Segoe UI" panose="020B0502040204020203" pitchFamily="34" charset="0"/>
            </a:endParaRPr>
          </a:p>
          <a:p>
            <a:pPr algn="just">
              <a:spcAft>
                <a:spcPts val="200"/>
              </a:spcAft>
            </a:pPr>
            <a:r>
              <a:rPr lang="en-CA" sz="1000" b="1" dirty="0">
                <a:solidFill>
                  <a:srgbClr val="7A0000"/>
                </a:solidFill>
                <a:latin typeface="Segoe UI" panose="020B0502040204020203" pitchFamily="34" charset="0"/>
                <a:cs typeface="Segoe UI" panose="020B0502040204020203" pitchFamily="34" charset="0"/>
              </a:rPr>
              <a:t>WHERE SHOULD I REFER PATIENTS WITH TBI?</a:t>
            </a:r>
            <a:endParaRPr lang="en-CA" sz="1000" dirty="0">
              <a:solidFill>
                <a:schemeClr val="tx1"/>
              </a:solidFill>
              <a:latin typeface="Segoe UI" panose="020B0502040204020203" pitchFamily="34" charset="0"/>
              <a:cs typeface="Segoe UI" panose="020B0502040204020203" pitchFamily="34" charset="0"/>
            </a:endParaRP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Brain Injury Canada provides a directory with provincial and local brain injury associations. You can access this directory </a:t>
            </a:r>
            <a:r>
              <a:rPr lang="en-CA" sz="1000" dirty="0">
                <a:solidFill>
                  <a:schemeClr val="accent1">
                    <a:lumMod val="75000"/>
                  </a:schemeClr>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HERE</a:t>
            </a:r>
            <a:r>
              <a:rPr lang="en-CA" sz="1000" dirty="0">
                <a:solidFill>
                  <a:schemeClr val="tx1"/>
                </a:solidFill>
                <a:latin typeface="Segoe UI" panose="020B0502040204020203" pitchFamily="34" charset="0"/>
                <a:cs typeface="Segoe UI" panose="020B0502040204020203" pitchFamily="34" charset="0"/>
              </a:rPr>
              <a:t>.</a:t>
            </a:r>
          </a:p>
          <a:p>
            <a:pPr marL="171450" indent="-171450">
              <a:spcBef>
                <a:spcPts val="100"/>
              </a:spcBef>
              <a:buFont typeface="Arial" panose="020B0604020202020204" pitchFamily="34" charset="0"/>
              <a:buChar char="•"/>
            </a:pPr>
            <a:r>
              <a:rPr lang="en-CA" sz="1000" dirty="0">
                <a:solidFill>
                  <a:schemeClr val="tx1"/>
                </a:solidFill>
                <a:latin typeface="Segoe UI" panose="020B0502040204020203" pitchFamily="34" charset="0"/>
                <a:cs typeface="Segoe UI" panose="020B0502040204020203" pitchFamily="34" charset="0"/>
              </a:rPr>
              <a:t>For clinics outside Canada, search for your local or regional brain injury association.</a:t>
            </a:r>
          </a:p>
          <a:p>
            <a:pPr marL="171450" indent="-171450" algn="just">
              <a:spcBef>
                <a:spcPts val="100"/>
              </a:spcBef>
              <a:buFont typeface="Arial" panose="020B0604020202020204" pitchFamily="34" charset="0"/>
              <a:buChar char="•"/>
            </a:pPr>
            <a:endParaRPr lang="en-CA" sz="500" dirty="0">
              <a:solidFill>
                <a:schemeClr val="tx1"/>
              </a:solidFill>
              <a:latin typeface="Segoe UI" panose="020B0502040204020203" pitchFamily="34" charset="0"/>
              <a:cs typeface="Segoe UI" panose="020B0502040204020203" pitchFamily="34" charset="0"/>
            </a:endParaRPr>
          </a:p>
          <a:p>
            <a:pPr algn="just">
              <a:spcAft>
                <a:spcPts val="200"/>
              </a:spcAft>
            </a:pPr>
            <a:r>
              <a:rPr lang="en-CA" sz="1000" b="1" dirty="0">
                <a:solidFill>
                  <a:srgbClr val="7A0000"/>
                </a:solidFill>
                <a:latin typeface="Segoe UI" panose="020B0502040204020203" pitchFamily="34" charset="0"/>
                <a:cs typeface="Segoe UI" panose="020B0502040204020203" pitchFamily="34" charset="0"/>
              </a:rPr>
              <a:t>HOW CAN I ACCOMMODATE TBI SYMPTOMS?</a:t>
            </a:r>
            <a:endParaRPr lang="en-CA" sz="500" b="1" dirty="0">
              <a:solidFill>
                <a:schemeClr val="accent1">
                  <a:lumMod val="75000"/>
                </a:schemeClr>
              </a:solidFill>
              <a:latin typeface="Segoe UI" panose="020B0502040204020203" pitchFamily="34" charset="0"/>
              <a:cs typeface="Segoe UI" panose="020B0502040204020203" pitchFamily="34" charset="0"/>
            </a:endParaRPr>
          </a:p>
          <a:p>
            <a:pPr>
              <a:spcBef>
                <a:spcPts val="100"/>
              </a:spcBef>
            </a:pPr>
            <a:r>
              <a:rPr lang="en-CA" sz="1000" dirty="0">
                <a:solidFill>
                  <a:schemeClr val="tx1"/>
                </a:solidFill>
                <a:latin typeface="Segoe UI" panose="020B0502040204020203" pitchFamily="34" charset="0"/>
                <a:cs typeface="Segoe UI" panose="020B0502040204020203" pitchFamily="34" charset="0"/>
              </a:rPr>
              <a:t>Strategies to support patients with cognitive impairments can benefit all patients, and include:</a:t>
            </a:r>
            <a:endParaRPr lang="en-CA" sz="500" dirty="0">
              <a:solidFill>
                <a:schemeClr val="tx1"/>
              </a:solidFill>
              <a:latin typeface="Segoe UI" panose="020B0502040204020203" pitchFamily="34" charset="0"/>
              <a:cs typeface="Segoe UI" panose="020B0502040204020203" pitchFamily="34" charset="0"/>
            </a:endParaRPr>
          </a:p>
          <a:p>
            <a:pPr marL="171450" indent="-171450">
              <a:spcBef>
                <a:spcPts val="100"/>
              </a:spcBef>
              <a:buFont typeface="Arial" panose="020B0604020202020204" pitchFamily="34" charset="0"/>
              <a:buChar char="•"/>
            </a:pPr>
            <a:r>
              <a:rPr lang="en-CA" sz="1000" dirty="0">
                <a:solidFill>
                  <a:srgbClr val="7A0000"/>
                </a:solidFill>
                <a:latin typeface="Segoe UI" panose="020B0502040204020203" pitchFamily="34" charset="0"/>
                <a:cs typeface="Segoe UI" panose="020B0502040204020203" pitchFamily="34" charset="0"/>
              </a:rPr>
              <a:t>Minimize distractions</a:t>
            </a:r>
            <a:r>
              <a:rPr lang="en-CA" sz="1000" dirty="0">
                <a:solidFill>
                  <a:schemeClr val="tx1"/>
                </a:solidFill>
                <a:latin typeface="Segoe UI" panose="020B0502040204020203" pitchFamily="34" charset="0"/>
                <a:cs typeface="Segoe UI" panose="020B0502040204020203" pitchFamily="34" charset="0"/>
              </a:rPr>
              <a:t> – Look at and speak directly to the patient, keep instructions simple, and focus discussion on critical points.</a:t>
            </a:r>
          </a:p>
          <a:p>
            <a:pPr marL="171450" indent="-171450">
              <a:spcBef>
                <a:spcPts val="100"/>
              </a:spcBef>
              <a:buFont typeface="Arial" panose="020B0604020202020204" pitchFamily="34" charset="0"/>
              <a:buChar char="•"/>
            </a:pPr>
            <a:r>
              <a:rPr lang="en-CA" sz="1000" dirty="0">
                <a:solidFill>
                  <a:srgbClr val="7A0000"/>
                </a:solidFill>
                <a:latin typeface="Segoe UI" panose="020B0502040204020203" pitchFamily="34" charset="0"/>
                <a:cs typeface="Segoe UI" panose="020B0502040204020203" pitchFamily="34" charset="0"/>
              </a:rPr>
              <a:t>Allow time </a:t>
            </a:r>
            <a:r>
              <a:rPr lang="en-CA" sz="1000" dirty="0">
                <a:solidFill>
                  <a:schemeClr val="tx1"/>
                </a:solidFill>
                <a:latin typeface="Segoe UI" panose="020B0502040204020203" pitchFamily="34" charset="0"/>
                <a:cs typeface="Segoe UI" panose="020B0502040204020203" pitchFamily="34" charset="0"/>
              </a:rPr>
              <a:t>– Allow sufficient time for the patient to process and respond to questions. Check for understanding by asking your patient to repeat back instructions.</a:t>
            </a:r>
          </a:p>
          <a:p>
            <a:pPr marL="171450" indent="-171450">
              <a:spcBef>
                <a:spcPts val="100"/>
              </a:spcBef>
              <a:buFont typeface="Arial" panose="020B0604020202020204" pitchFamily="34" charset="0"/>
              <a:buChar char="•"/>
            </a:pPr>
            <a:r>
              <a:rPr lang="en-CA" sz="1000" dirty="0">
                <a:solidFill>
                  <a:srgbClr val="7A0000"/>
                </a:solidFill>
                <a:latin typeface="Segoe UI" panose="020B0502040204020203" pitchFamily="34" charset="0"/>
                <a:cs typeface="Segoe UI" panose="020B0502040204020203" pitchFamily="34" charset="0"/>
              </a:rPr>
              <a:t>Write it down </a:t>
            </a:r>
            <a:r>
              <a:rPr lang="en-CA" sz="1000" dirty="0">
                <a:solidFill>
                  <a:schemeClr val="tx1"/>
                </a:solidFill>
                <a:latin typeface="Segoe UI" panose="020B0502040204020203" pitchFamily="34" charset="0"/>
                <a:cs typeface="Segoe UI" panose="020B0502040204020203" pitchFamily="34" charset="0"/>
              </a:rPr>
              <a:t>– Provide notes or a written summary of important information, rather than expecting the patient to remember what was said during an appointment.</a:t>
            </a:r>
          </a:p>
          <a:p>
            <a:pPr algn="just">
              <a:spcBef>
                <a:spcPts val="100"/>
              </a:spcBef>
            </a:pPr>
            <a:endParaRPr lang="en-CA" sz="500" dirty="0">
              <a:solidFill>
                <a:schemeClr val="tx1"/>
              </a:solidFill>
              <a:latin typeface="Segoe UI" panose="020B0502040204020203" pitchFamily="34" charset="0"/>
              <a:cs typeface="Segoe UI" panose="020B0502040204020203" pitchFamily="34" charset="0"/>
            </a:endParaRPr>
          </a:p>
          <a:p>
            <a:pPr>
              <a:spcBef>
                <a:spcPts val="100"/>
              </a:spcBef>
            </a:pPr>
            <a:r>
              <a:rPr lang="en-CA" sz="1000" dirty="0">
                <a:solidFill>
                  <a:schemeClr val="tx1"/>
                </a:solidFill>
                <a:latin typeface="Segoe UI" panose="020B0502040204020203" pitchFamily="34" charset="0"/>
                <a:cs typeface="Segoe UI" panose="020B0502040204020203" pitchFamily="34" charset="0"/>
              </a:rPr>
              <a:t>For more information on accommodations for patients with brain injuries, check out </a:t>
            </a:r>
            <a:r>
              <a:rPr lang="en-CA" sz="1000" dirty="0">
                <a:solidFill>
                  <a:schemeClr val="tx1"/>
                </a:solidFill>
                <a:latin typeface="Segoe UI" panose="020B0502040204020203" pitchFamily="34" charset="0"/>
                <a:cs typeface="Segoe UI" panose="020B0502040204020203" pitchFamily="34" charset="0"/>
                <a:hlinkClick r:id="rId6"/>
              </a:rPr>
              <a:t>this resource</a:t>
            </a:r>
            <a:r>
              <a:rPr lang="en-CA" sz="1000" dirty="0">
                <a:solidFill>
                  <a:schemeClr val="tx1"/>
                </a:solidFill>
                <a:latin typeface="Segoe UI" panose="020B0502040204020203" pitchFamily="34" charset="0"/>
                <a:cs typeface="Segoe UI" panose="020B0502040204020203" pitchFamily="34" charset="0"/>
              </a:rPr>
              <a:t>.</a:t>
            </a:r>
          </a:p>
        </p:txBody>
      </p:sp>
      <p:sp>
        <p:nvSpPr>
          <p:cNvPr id="29" name="Rectangle 28">
            <a:extLst>
              <a:ext uri="{FF2B5EF4-FFF2-40B4-BE49-F238E27FC236}">
                <a16:creationId xmlns:a16="http://schemas.microsoft.com/office/drawing/2014/main" id="{6D8BCC4A-B3BF-435D-9CC0-796055B31014}"/>
              </a:ext>
            </a:extLst>
          </p:cNvPr>
          <p:cNvSpPr/>
          <p:nvPr/>
        </p:nvSpPr>
        <p:spPr>
          <a:xfrm>
            <a:off x="127330" y="8471615"/>
            <a:ext cx="6621368" cy="536909"/>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000" dirty="0">
                <a:solidFill>
                  <a:schemeClr val="tx1"/>
                </a:solidFill>
                <a:latin typeface="Segoe UI" panose="020B0502040204020203" pitchFamily="34" charset="0"/>
                <a:cs typeface="Segoe UI" panose="020B0502040204020203" pitchFamily="34" charset="0"/>
              </a:rPr>
              <a:t>Patients who have sustained IPV-related brain injury can benefit from receiving validation about the source of their cognitive signs and symptoms. When a patient knows they have a brain injury, they can better differentiate orthopedic vs. brain-injury-related signs and symptoms and get appropriate help.</a:t>
            </a:r>
          </a:p>
        </p:txBody>
      </p:sp>
      <p:sp>
        <p:nvSpPr>
          <p:cNvPr id="30" name="Rectangle 29">
            <a:extLst>
              <a:ext uri="{FF2B5EF4-FFF2-40B4-BE49-F238E27FC236}">
                <a16:creationId xmlns:a16="http://schemas.microsoft.com/office/drawing/2014/main" id="{5389FB74-06EB-498D-9139-4715384DB388}"/>
              </a:ext>
            </a:extLst>
          </p:cNvPr>
          <p:cNvSpPr/>
          <p:nvPr/>
        </p:nvSpPr>
        <p:spPr>
          <a:xfrm>
            <a:off x="127330" y="8216601"/>
            <a:ext cx="6621368" cy="2573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FURTHER CONSIDERATIONS</a:t>
            </a:r>
          </a:p>
        </p:txBody>
      </p:sp>
      <p:sp>
        <p:nvSpPr>
          <p:cNvPr id="27" name="Rectangle 26">
            <a:extLst>
              <a:ext uri="{FF2B5EF4-FFF2-40B4-BE49-F238E27FC236}">
                <a16:creationId xmlns:a16="http://schemas.microsoft.com/office/drawing/2014/main" id="{47DD3CA4-286D-434D-AF83-3737926AC13D}"/>
              </a:ext>
            </a:extLst>
          </p:cNvPr>
          <p:cNvSpPr/>
          <p:nvPr/>
        </p:nvSpPr>
        <p:spPr>
          <a:xfrm>
            <a:off x="127329" y="3870159"/>
            <a:ext cx="3290353" cy="24773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THE FACTS</a:t>
            </a:r>
          </a:p>
        </p:txBody>
      </p:sp>
      <p:sp>
        <p:nvSpPr>
          <p:cNvPr id="28" name="Rectangle 27">
            <a:extLst>
              <a:ext uri="{FF2B5EF4-FFF2-40B4-BE49-F238E27FC236}">
                <a16:creationId xmlns:a16="http://schemas.microsoft.com/office/drawing/2014/main" id="{0AAFCED6-F307-4EEC-8A42-D19F3A6FC6A4}"/>
              </a:ext>
            </a:extLst>
          </p:cNvPr>
          <p:cNvSpPr/>
          <p:nvPr/>
        </p:nvSpPr>
        <p:spPr>
          <a:xfrm>
            <a:off x="3500438" y="2493960"/>
            <a:ext cx="3248261" cy="247738"/>
          </a:xfrm>
          <a:prstGeom prst="rect">
            <a:avLst/>
          </a:prstGeom>
          <a:solidFill>
            <a:srgbClr val="763A44"/>
          </a:solidFill>
          <a:ln>
            <a:solidFill>
              <a:srgbClr val="763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latin typeface="Segoe UI Black" panose="020B0A02040204020203" pitchFamily="34" charset="0"/>
                <a:ea typeface="Segoe UI Black" panose="020B0A02040204020203" pitchFamily="34" charset="0"/>
                <a:cs typeface="Segoe UI Black" panose="020B0A02040204020203" pitchFamily="34" charset="0"/>
              </a:rPr>
              <a:t>WHAT TO DO</a:t>
            </a:r>
          </a:p>
        </p:txBody>
      </p:sp>
      <p:pic>
        <p:nvPicPr>
          <p:cNvPr id="33" name="Picture 32">
            <a:extLst>
              <a:ext uri="{FF2B5EF4-FFF2-40B4-BE49-F238E27FC236}">
                <a16:creationId xmlns:a16="http://schemas.microsoft.com/office/drawing/2014/main" id="{0F30FEAB-4758-400C-9257-9928FCEAB74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9104" y="7822237"/>
            <a:ext cx="1095985" cy="310109"/>
          </a:xfrm>
          <a:prstGeom prst="rect">
            <a:avLst/>
          </a:prstGeom>
        </p:spPr>
      </p:pic>
      <p:pic>
        <p:nvPicPr>
          <p:cNvPr id="34" name="Picture 33">
            <a:extLst>
              <a:ext uri="{FF2B5EF4-FFF2-40B4-BE49-F238E27FC236}">
                <a16:creationId xmlns:a16="http://schemas.microsoft.com/office/drawing/2014/main" id="{2DC90392-ABB0-41DE-BB0B-48C3BA849B0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74603" y="7765837"/>
            <a:ext cx="394123" cy="393628"/>
          </a:xfrm>
          <a:prstGeom prst="rect">
            <a:avLst/>
          </a:prstGeom>
        </p:spPr>
      </p:pic>
      <p:pic>
        <p:nvPicPr>
          <p:cNvPr id="35" name="Picture 34" descr="A close up of a logo&#10;&#10;Description generated with very high confidence">
            <a:extLst>
              <a:ext uri="{FF2B5EF4-FFF2-40B4-BE49-F238E27FC236}">
                <a16:creationId xmlns:a16="http://schemas.microsoft.com/office/drawing/2014/main" id="{1E766DA4-0642-4C76-877A-AA01518B3F4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06490" y="7784996"/>
            <a:ext cx="931119" cy="321660"/>
          </a:xfrm>
          <a:prstGeom prst="rect">
            <a:avLst/>
          </a:prstGeom>
        </p:spPr>
      </p:pic>
    </p:spTree>
    <p:extLst>
      <p:ext uri="{BB962C8B-B14F-4D97-AF65-F5344CB8AC3E}">
        <p14:creationId xmlns:p14="http://schemas.microsoft.com/office/powerpoint/2010/main" val="13876361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2004</TotalTime>
  <Words>653</Words>
  <Application>Microsoft Macintosh PowerPoint</Application>
  <PresentationFormat>Letter Paper (8.5x11 in)</PresentationFormat>
  <Paragraphs>36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Segoe UI</vt:lpstr>
      <vt:lpstr>Segoe UI Black</vt:lpstr>
      <vt:lpstr>Segoe UI Semibold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Arseneau</dc:creator>
  <cp:lastModifiedBy>Lyn Turkstra</cp:lastModifiedBy>
  <cp:revision>197</cp:revision>
  <cp:lastPrinted>2020-05-08T20:06:37Z</cp:lastPrinted>
  <dcterms:created xsi:type="dcterms:W3CDTF">2018-05-25T13:26:34Z</dcterms:created>
  <dcterms:modified xsi:type="dcterms:W3CDTF">2020-05-08T20:06:43Z</dcterms:modified>
</cp:coreProperties>
</file>