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Lst>
  <p:sldSz cx="18288000" cy="10287000"/>
  <p:notesSz cx="6858000" cy="9144000"/>
  <p:embeddedFontLst>
    <p:embeddedFont>
      <p:font typeface="Arimo" panose="020B0604020202020204" charset="0"/>
      <p:regular r:id="rId53"/>
    </p:embeddedFont>
    <p:embeddedFont>
      <p:font typeface="Arimo Bold" panose="020B0604020202020204" charset="0"/>
      <p:regular r:id="rId54"/>
      <p:bold r:id="rId55"/>
    </p:embeddedFont>
    <p:embeddedFont>
      <p:font typeface="Calibri" panose="020F0502020204030204" pitchFamily="34" charset="0"/>
      <p:regular r:id="rId56"/>
      <p:bold r:id="rId57"/>
      <p:italic r:id="rId58"/>
      <p:boldItalic r:id="rId59"/>
    </p:embeddedFont>
    <p:embeddedFont>
      <p:font typeface="Glacial Indifference" panose="020B0604020202020204" charset="0"/>
      <p:regular r:id="rId60"/>
    </p:embeddedFont>
    <p:embeddedFont>
      <p:font typeface="Glacial Indifference Bold" panose="020B0604020202020204" charset="0"/>
      <p:regular r:id="rId61"/>
      <p:bold r:id="rId62"/>
    </p:embeddedFont>
    <p:embeddedFont>
      <p:font typeface="Open Sans Bold" panose="020B0604020202020204" charset="0"/>
      <p:regular r:id="rId63"/>
      <p:bold r:id="rId64"/>
    </p:embeddedFont>
    <p:embeddedFont>
      <p:font typeface="Tahoma" panose="020B0604030504040204" pitchFamily="34" charset="0"/>
      <p:regular r:id="rId65"/>
      <p:bold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ming, Natalie" initials="FN" lastIdx="1" clrIdx="0">
    <p:extLst>
      <p:ext uri="{19B8F6BF-5375-455C-9EA6-DF929625EA0E}">
        <p15:presenceInfo xmlns:p15="http://schemas.microsoft.com/office/powerpoint/2012/main" userId="S::flemin3@mcmaster.ca::26d6dd2b-9be1-4ad9-b0a1-ffe8c0a4c3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1172"/>
    <a:srgbClr val="000000"/>
    <a:srgbClr val="A4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5" autoAdjust="0"/>
    <p:restoredTop sz="94716" autoAdjust="0"/>
  </p:normalViewPr>
  <p:slideViewPr>
    <p:cSldViewPr>
      <p:cViewPr varScale="1">
        <p:scale>
          <a:sx n="42" d="100"/>
          <a:sy n="42" d="100"/>
        </p:scale>
        <p:origin x="55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D2E79-5F97-4C54-B8BC-9598583D5A52}"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F4C36-D9C0-4D69-8782-5D39E8FC9EBF}" type="slidenum">
              <a:rPr lang="en-US" smtClean="0"/>
              <a:t>‹#›</a:t>
            </a:fld>
            <a:endParaRPr lang="en-US"/>
          </a:p>
        </p:txBody>
      </p:sp>
    </p:spTree>
    <p:extLst>
      <p:ext uri="{BB962C8B-B14F-4D97-AF65-F5344CB8AC3E}">
        <p14:creationId xmlns:p14="http://schemas.microsoft.com/office/powerpoint/2010/main" val="176998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F4C36-D9C0-4D69-8782-5D39E8FC9EBF}" type="slidenum">
              <a:rPr lang="en-US" smtClean="0"/>
              <a:t>1</a:t>
            </a:fld>
            <a:endParaRPr lang="en-US"/>
          </a:p>
        </p:txBody>
      </p:sp>
    </p:spTree>
    <p:extLst>
      <p:ext uri="{BB962C8B-B14F-4D97-AF65-F5344CB8AC3E}">
        <p14:creationId xmlns:p14="http://schemas.microsoft.com/office/powerpoint/2010/main" val="398941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Natalie and Franca</a:t>
            </a:r>
          </a:p>
        </p:txBody>
      </p:sp>
      <p:sp>
        <p:nvSpPr>
          <p:cNvPr id="4" name="Slide Number Placeholder 3"/>
          <p:cNvSpPr>
            <a:spLocks noGrp="1"/>
          </p:cNvSpPr>
          <p:nvPr>
            <p:ph type="sldNum" sz="quarter" idx="5"/>
          </p:nvPr>
        </p:nvSpPr>
        <p:spPr/>
        <p:txBody>
          <a:bodyPr/>
          <a:lstStyle/>
          <a:p>
            <a:fld id="{21DF4C36-D9C0-4D69-8782-5D39E8FC9EBF}" type="slidenum">
              <a:rPr lang="en-US" smtClean="0"/>
              <a:t>2</a:t>
            </a:fld>
            <a:endParaRPr lang="en-US"/>
          </a:p>
        </p:txBody>
      </p:sp>
    </p:spTree>
    <p:extLst>
      <p:ext uri="{BB962C8B-B14F-4D97-AF65-F5344CB8AC3E}">
        <p14:creationId xmlns:p14="http://schemas.microsoft.com/office/powerpoint/2010/main" val="339437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F4C36-D9C0-4D69-8782-5D39E8FC9EBF}" type="slidenum">
              <a:rPr lang="en-US" smtClean="0"/>
              <a:t>19</a:t>
            </a:fld>
            <a:endParaRPr lang="en-US"/>
          </a:p>
        </p:txBody>
      </p:sp>
    </p:spTree>
    <p:extLst>
      <p:ext uri="{BB962C8B-B14F-4D97-AF65-F5344CB8AC3E}">
        <p14:creationId xmlns:p14="http://schemas.microsoft.com/office/powerpoint/2010/main" val="50130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014108">
            <a:off x="15055843" y="-3390034"/>
            <a:ext cx="8229600" cy="8229600"/>
          </a:xfrm>
          <a:prstGeom prst="rect">
            <a:avLst/>
          </a:prstGeom>
        </p:spPr>
      </p:pic>
      <p:pic>
        <p:nvPicPr>
          <p:cNvPr id="3" name="Picture 3"/>
          <p:cNvPicPr>
            <a:picLocks noChangeAspect="1"/>
          </p:cNvPicPr>
          <p:nvPr/>
        </p:nvPicPr>
        <p:blipFill>
          <a:blip r:embed="rId5"/>
          <a:srcRect/>
          <a:stretch>
            <a:fillRect/>
          </a:stretch>
        </p:blipFill>
        <p:spPr>
          <a:xfrm>
            <a:off x="405245" y="444211"/>
            <a:ext cx="11372864" cy="3219778"/>
          </a:xfrm>
          <a:prstGeom prst="rect">
            <a:avLst/>
          </a:prstGeom>
        </p:spPr>
      </p:pic>
      <p:sp>
        <p:nvSpPr>
          <p:cNvPr id="4" name="TextBox 4"/>
          <p:cNvSpPr txBox="1"/>
          <p:nvPr/>
        </p:nvSpPr>
        <p:spPr>
          <a:xfrm>
            <a:off x="724850" y="3763803"/>
            <a:ext cx="16267750" cy="2365969"/>
          </a:xfrm>
          <a:prstGeom prst="rect">
            <a:avLst/>
          </a:prstGeom>
        </p:spPr>
        <p:txBody>
          <a:bodyPr wrap="square" lIns="0" tIns="0" rIns="0" bIns="0" rtlCol="0" anchor="t">
            <a:spAutoFit/>
          </a:bodyPr>
          <a:lstStyle/>
          <a:p>
            <a:pPr>
              <a:lnSpc>
                <a:spcPts val="7000"/>
              </a:lnSpc>
            </a:pPr>
            <a:r>
              <a:rPr lang="en-US" sz="5000" dirty="0">
                <a:solidFill>
                  <a:srgbClr val="373435"/>
                </a:solidFill>
                <a:latin typeface="Tahoma" panose="020B0604030504040204" pitchFamily="34" charset="0"/>
                <a:ea typeface="Tahoma" panose="020B0604030504040204" pitchFamily="34" charset="0"/>
                <a:cs typeface="Tahoma" panose="020B0604030504040204" pitchFamily="34" charset="0"/>
              </a:rPr>
              <a:t>The EDUCATE Program: </a:t>
            </a:r>
          </a:p>
          <a:p>
            <a:pPr>
              <a:lnSpc>
                <a:spcPts val="7000"/>
              </a:lnSpc>
            </a:pPr>
            <a:r>
              <a:rPr lang="en-US" sz="5000" dirty="0">
                <a:solidFill>
                  <a:srgbClr val="373435"/>
                </a:solidFill>
                <a:latin typeface="Tahoma" panose="020B0604030504040204" pitchFamily="34" charset="0"/>
                <a:ea typeface="Tahoma" panose="020B0604030504040204" pitchFamily="34" charset="0"/>
                <a:cs typeface="Tahoma" panose="020B0604030504040204" pitchFamily="34" charset="0"/>
              </a:rPr>
              <a:t>Intimate partner violence training for fracture clinics.</a:t>
            </a:r>
          </a:p>
          <a:p>
            <a:pPr>
              <a:lnSpc>
                <a:spcPts val="4200"/>
              </a:lnSpc>
            </a:pPr>
            <a:endParaRPr lang="en-US" sz="5000" dirty="0">
              <a:solidFill>
                <a:srgbClr val="373435"/>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5"/>
          <p:cNvSpPr txBox="1"/>
          <p:nvPr/>
        </p:nvSpPr>
        <p:spPr>
          <a:xfrm>
            <a:off x="1649648" y="5768718"/>
            <a:ext cx="6300788" cy="4075475"/>
          </a:xfrm>
          <a:prstGeom prst="rect">
            <a:avLst/>
          </a:prstGeom>
        </p:spPr>
        <p:txBody>
          <a:bodyPr lIns="0" tIns="0" rIns="0" bIns="0" rtlCol="0" anchor="t">
            <a:spAutoFit/>
          </a:bodyPr>
          <a:lstStyle/>
          <a:p>
            <a:pPr>
              <a:lnSpc>
                <a:spcPts val="4900"/>
              </a:lnSpc>
            </a:pPr>
            <a:r>
              <a:rPr lang="en-US" sz="3200" b="1" dirty="0">
                <a:solidFill>
                  <a:srgbClr val="373435"/>
                </a:solidFill>
                <a:latin typeface="Tahoma" panose="020B0604030504040204" pitchFamily="34" charset="0"/>
                <a:ea typeface="Tahoma" panose="020B0604030504040204" pitchFamily="34" charset="0"/>
                <a:cs typeface="Tahoma" panose="020B0604030504040204" pitchFamily="34" charset="0"/>
              </a:rPr>
              <a:t>Developed By:</a:t>
            </a:r>
          </a:p>
          <a:p>
            <a: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t>Sheila Sprague, PhD</a:t>
            </a:r>
          </a:p>
          <a:p>
            <a: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t>Mohit Bhandari, MD, PhD, FRCSC</a:t>
            </a:r>
          </a:p>
          <a:p>
            <a: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t>Diana </a:t>
            </a:r>
            <a:r>
              <a:rPr lang="en-US" sz="2800" dirty="0" err="1">
                <a:solidFill>
                  <a:srgbClr val="373435"/>
                </a:solidFill>
                <a:latin typeface="Tahoma" panose="020B0604030504040204" pitchFamily="34" charset="0"/>
                <a:ea typeface="Tahoma" panose="020B0604030504040204" pitchFamily="34" charset="0"/>
                <a:cs typeface="Tahoma" panose="020B0604030504040204" pitchFamily="34" charset="0"/>
              </a:rPr>
              <a:t>Tikasz</a:t>
            </a:r>
            <a: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t>, MSW, RSW</a:t>
            </a:r>
          </a:p>
          <a:p>
            <a: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t>Taryn Scott, MSW</a:t>
            </a:r>
          </a:p>
          <a:p>
            <a: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t>Natalie Fleming, MSW RSW</a:t>
            </a:r>
            <a:b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t>Franca Mossuto, BScN, RN</a:t>
            </a:r>
          </a:p>
          <a:p>
            <a: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t>McMaster University</a:t>
            </a:r>
          </a:p>
          <a:p>
            <a:r>
              <a:rPr lang="en-US" sz="2800" dirty="0">
                <a:solidFill>
                  <a:srgbClr val="373435"/>
                </a:solidFill>
                <a:latin typeface="Tahoma" panose="020B0604030504040204" pitchFamily="34" charset="0"/>
                <a:ea typeface="Tahoma" panose="020B0604030504040204" pitchFamily="34" charset="0"/>
                <a:cs typeface="Tahoma" panose="020B0604030504040204" pitchFamily="34" charset="0"/>
              </a:rPr>
              <a:t>Hamilton Health Sciences</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73694">
            <a:off x="14778715" y="272176"/>
            <a:ext cx="4572000" cy="411480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01900" y="444211"/>
            <a:ext cx="4114800" cy="4114800"/>
          </a:xfrm>
          <a:prstGeom prst="rect">
            <a:avLst/>
          </a:prstGeom>
        </p:spPr>
      </p:pic>
      <p:sp>
        <p:nvSpPr>
          <p:cNvPr id="8" name="TextBox 8"/>
          <p:cNvSpPr txBox="1"/>
          <p:nvPr/>
        </p:nvSpPr>
        <p:spPr>
          <a:xfrm>
            <a:off x="10225318" y="5768718"/>
            <a:ext cx="4007247" cy="2448619"/>
          </a:xfrm>
          <a:prstGeom prst="rect">
            <a:avLst/>
          </a:prstGeom>
        </p:spPr>
        <p:txBody>
          <a:bodyPr lIns="0" tIns="0" rIns="0" bIns="0" rtlCol="0" anchor="t">
            <a:spAutoFit/>
          </a:bodyPr>
          <a:lstStyle/>
          <a:p>
            <a:pPr>
              <a:lnSpc>
                <a:spcPts val="4900"/>
              </a:lnSpc>
            </a:pPr>
            <a:r>
              <a:rPr lang="en-US" sz="3500" b="1" dirty="0">
                <a:solidFill>
                  <a:srgbClr val="373435"/>
                </a:solidFill>
                <a:latin typeface="Tahoma" panose="020B0604030504040204" pitchFamily="34" charset="0"/>
                <a:ea typeface="Tahoma" panose="020B0604030504040204" pitchFamily="34" charset="0"/>
                <a:cs typeface="Tahoma" panose="020B0604030504040204" pitchFamily="34" charset="0"/>
              </a:rPr>
              <a:t>Presented By:</a:t>
            </a:r>
          </a:p>
          <a:p>
            <a:pPr>
              <a:lnSpc>
                <a:spcPts val="4900"/>
              </a:lnSpc>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Presenter's Name</a:t>
            </a:r>
          </a:p>
          <a:p>
            <a:pPr>
              <a:lnSpc>
                <a:spcPts val="4900"/>
              </a:lnSpc>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Presenter's Institution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56311" y="-342900"/>
            <a:ext cx="76200" cy="10972800"/>
          </a:xfrm>
          <a:prstGeom prst="rect">
            <a:avLst/>
          </a:prstGeom>
          <a:solidFill>
            <a:srgbClr val="A45EA4"/>
          </a:solidFill>
        </p:spPr>
      </p:sp>
      <p:grpSp>
        <p:nvGrpSpPr>
          <p:cNvPr id="3" name="Group 3"/>
          <p:cNvGrpSpPr/>
          <p:nvPr/>
        </p:nvGrpSpPr>
        <p:grpSpPr>
          <a:xfrm>
            <a:off x="1485207" y="1028700"/>
            <a:ext cx="418407" cy="41840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195B"/>
            </a:solidFill>
          </p:spPr>
        </p:sp>
      </p:grpSp>
      <p:grpSp>
        <p:nvGrpSpPr>
          <p:cNvPr id="5" name="Group 5"/>
          <p:cNvGrpSpPr/>
          <p:nvPr/>
        </p:nvGrpSpPr>
        <p:grpSpPr>
          <a:xfrm>
            <a:off x="1485207" y="3090805"/>
            <a:ext cx="418407" cy="41840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21172"/>
            </a:solidFill>
          </p:spPr>
        </p:sp>
      </p:grpSp>
      <p:grpSp>
        <p:nvGrpSpPr>
          <p:cNvPr id="7" name="Group 7"/>
          <p:cNvGrpSpPr/>
          <p:nvPr/>
        </p:nvGrpSpPr>
        <p:grpSpPr>
          <a:xfrm>
            <a:off x="1485207" y="8713081"/>
            <a:ext cx="418407" cy="41840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21172"/>
            </a:solidFill>
          </p:spPr>
        </p:sp>
      </p:grpSp>
      <p:grpSp>
        <p:nvGrpSpPr>
          <p:cNvPr id="9" name="Group 9"/>
          <p:cNvGrpSpPr/>
          <p:nvPr/>
        </p:nvGrpSpPr>
        <p:grpSpPr>
          <a:xfrm>
            <a:off x="1485207" y="5718898"/>
            <a:ext cx="418407" cy="41840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21172"/>
            </a:solidFill>
          </p:spPr>
        </p:sp>
      </p:grpSp>
      <p:grpSp>
        <p:nvGrpSpPr>
          <p:cNvPr id="11" name="Group 11"/>
          <p:cNvGrpSpPr/>
          <p:nvPr/>
        </p:nvGrpSpPr>
        <p:grpSpPr>
          <a:xfrm>
            <a:off x="11295735" y="-547731"/>
            <a:ext cx="6992265" cy="11382461"/>
            <a:chOff x="0" y="0"/>
            <a:chExt cx="2365285" cy="3850363"/>
          </a:xfrm>
        </p:grpSpPr>
        <p:sp>
          <p:nvSpPr>
            <p:cNvPr id="12" name="Freeform 12"/>
            <p:cNvSpPr/>
            <p:nvPr/>
          </p:nvSpPr>
          <p:spPr>
            <a:xfrm>
              <a:off x="0" y="0"/>
              <a:ext cx="2365285" cy="3850363"/>
            </a:xfrm>
            <a:custGeom>
              <a:avLst/>
              <a:gdLst/>
              <a:ahLst/>
              <a:cxnLst/>
              <a:rect l="l" t="t" r="r" b="b"/>
              <a:pathLst>
                <a:path w="2365285" h="3850363">
                  <a:moveTo>
                    <a:pt x="0" y="0"/>
                  </a:moveTo>
                  <a:lnTo>
                    <a:pt x="2365285" y="0"/>
                  </a:lnTo>
                  <a:lnTo>
                    <a:pt x="2365285" y="3850363"/>
                  </a:lnTo>
                  <a:lnTo>
                    <a:pt x="0" y="3850363"/>
                  </a:lnTo>
                  <a:close/>
                </a:path>
              </a:pathLst>
            </a:custGeom>
            <a:solidFill>
              <a:srgbClr val="421142"/>
            </a:solidFill>
          </p:spPr>
        </p:sp>
      </p:grpSp>
      <p:sp>
        <p:nvSpPr>
          <p:cNvPr id="13" name="TextBox 13"/>
          <p:cNvSpPr txBox="1"/>
          <p:nvPr/>
        </p:nvSpPr>
        <p:spPr>
          <a:xfrm>
            <a:off x="11698854" y="3990975"/>
            <a:ext cx="6186027" cy="2204130"/>
          </a:xfrm>
          <a:prstGeom prst="rect">
            <a:avLst/>
          </a:prstGeom>
        </p:spPr>
        <p:txBody>
          <a:bodyPr lIns="0" tIns="0" rIns="0" bIns="0" rtlCol="0" anchor="t">
            <a:spAutoFit/>
          </a:bodyPr>
          <a:lstStyle/>
          <a:p>
            <a:pPr algn="ctr">
              <a:lnSpc>
                <a:spcPts val="9000"/>
              </a:lnSpc>
            </a:pPr>
            <a:r>
              <a:rPr lang="en-US" sz="7000" b="1" spc="225" dirty="0">
                <a:solidFill>
                  <a:srgbClr val="FFFEFB"/>
                </a:solidFill>
                <a:latin typeface="Tahoma" panose="020B0604030504040204" pitchFamily="34" charset="0"/>
                <a:ea typeface="Tahoma" panose="020B0604030504040204" pitchFamily="34" charset="0"/>
                <a:cs typeface="Tahoma" panose="020B0604030504040204" pitchFamily="34" charset="0"/>
              </a:rPr>
              <a:t>Types </a:t>
            </a:r>
          </a:p>
          <a:p>
            <a:pPr algn="ctr">
              <a:lnSpc>
                <a:spcPts val="9000"/>
              </a:lnSpc>
            </a:pPr>
            <a:r>
              <a:rPr lang="en-US" sz="7000" b="1" spc="225" dirty="0">
                <a:solidFill>
                  <a:srgbClr val="FFFEFB"/>
                </a:solidFill>
                <a:latin typeface="Tahoma" panose="020B0604030504040204" pitchFamily="34" charset="0"/>
                <a:ea typeface="Tahoma" panose="020B0604030504040204" pitchFamily="34" charset="0"/>
                <a:cs typeface="Tahoma" panose="020B0604030504040204" pitchFamily="34" charset="0"/>
              </a:rPr>
              <a:t>of IPV</a:t>
            </a:r>
          </a:p>
        </p:txBody>
      </p:sp>
      <p:grpSp>
        <p:nvGrpSpPr>
          <p:cNvPr id="14" name="Group 14"/>
          <p:cNvGrpSpPr/>
          <p:nvPr/>
        </p:nvGrpSpPr>
        <p:grpSpPr>
          <a:xfrm>
            <a:off x="2321380" y="574762"/>
            <a:ext cx="6021613" cy="1181044"/>
            <a:chOff x="0" y="-180975"/>
            <a:chExt cx="8028817" cy="1574726"/>
          </a:xfrm>
        </p:grpSpPr>
        <p:sp>
          <p:nvSpPr>
            <p:cNvPr id="15" name="TextBox 15"/>
            <p:cNvSpPr txBox="1"/>
            <p:nvPr/>
          </p:nvSpPr>
          <p:spPr>
            <a:xfrm>
              <a:off x="0" y="-180975"/>
              <a:ext cx="8028817" cy="859638"/>
            </a:xfrm>
            <a:prstGeom prst="rect">
              <a:avLst/>
            </a:prstGeom>
          </p:spPr>
          <p:txBody>
            <a:bodyPr lIns="0" tIns="0" rIns="0" bIns="0" rtlCol="0" anchor="t">
              <a:spAutoFit/>
            </a:bodyPr>
            <a:lstStyle/>
            <a:p>
              <a:pPr>
                <a:lnSpc>
                  <a:spcPts val="5841"/>
                </a:lnSpc>
              </a:pPr>
              <a:r>
                <a:rPr lang="en-US" sz="3300" b="1" spc="429" dirty="0">
                  <a:solidFill>
                    <a:srgbClr val="5B195B"/>
                  </a:solidFill>
                  <a:latin typeface="Tahoma" panose="020B0604030504040204" pitchFamily="34" charset="0"/>
                  <a:ea typeface="Tahoma" panose="020B0604030504040204" pitchFamily="34" charset="0"/>
                  <a:cs typeface="Tahoma" panose="020B0604030504040204" pitchFamily="34" charset="0"/>
                </a:rPr>
                <a:t>PHYSICAL VIOLENCE</a:t>
              </a:r>
            </a:p>
          </p:txBody>
        </p:sp>
        <p:sp>
          <p:nvSpPr>
            <p:cNvPr id="16" name="TextBox 16"/>
            <p:cNvSpPr txBox="1"/>
            <p:nvPr/>
          </p:nvSpPr>
          <p:spPr>
            <a:xfrm>
              <a:off x="0" y="822227"/>
              <a:ext cx="8028817" cy="571524"/>
            </a:xfrm>
            <a:prstGeom prst="rect">
              <a:avLst/>
            </a:prstGeom>
          </p:spPr>
          <p:txBody>
            <a:bodyPr lIns="0" tIns="0" rIns="0" bIns="0" rtlCol="0" anchor="t">
              <a:spAutoFit/>
            </a:bodyPr>
            <a:lstStyle/>
            <a:p>
              <a:pPr>
                <a:lnSpc>
                  <a:spcPts val="3750"/>
                </a:lnSpc>
              </a:pPr>
              <a:r>
                <a:rPr lang="en-US" sz="2400" spc="25" dirty="0">
                  <a:solidFill>
                    <a:srgbClr val="393667"/>
                  </a:solidFill>
                  <a:latin typeface="Tahoma" panose="020B0604030504040204" pitchFamily="34" charset="0"/>
                  <a:ea typeface="Tahoma" panose="020B0604030504040204" pitchFamily="34" charset="0"/>
                  <a:cs typeface="Tahoma" panose="020B0604030504040204" pitchFamily="34" charset="0"/>
                </a:rPr>
                <a:t>E.g. slapping, hitting, kicking, beating</a:t>
              </a:r>
            </a:p>
          </p:txBody>
        </p:sp>
      </p:grpSp>
      <p:grpSp>
        <p:nvGrpSpPr>
          <p:cNvPr id="17" name="Group 17"/>
          <p:cNvGrpSpPr/>
          <p:nvPr/>
        </p:nvGrpSpPr>
        <p:grpSpPr>
          <a:xfrm>
            <a:off x="2361164" y="2398742"/>
            <a:ext cx="6489203" cy="1666801"/>
            <a:chOff x="0" y="-180975"/>
            <a:chExt cx="8652271" cy="2222402"/>
          </a:xfrm>
        </p:grpSpPr>
        <p:sp>
          <p:nvSpPr>
            <p:cNvPr id="18" name="TextBox 18"/>
            <p:cNvSpPr txBox="1"/>
            <p:nvPr/>
          </p:nvSpPr>
          <p:spPr>
            <a:xfrm>
              <a:off x="0" y="-180975"/>
              <a:ext cx="8652271" cy="859637"/>
            </a:xfrm>
            <a:prstGeom prst="rect">
              <a:avLst/>
            </a:prstGeom>
          </p:spPr>
          <p:txBody>
            <a:bodyPr lIns="0" tIns="0" rIns="0" bIns="0" rtlCol="0" anchor="t">
              <a:spAutoFit/>
            </a:bodyPr>
            <a:lstStyle/>
            <a:p>
              <a:pPr>
                <a:lnSpc>
                  <a:spcPts val="5841"/>
                </a:lnSpc>
              </a:pPr>
              <a:r>
                <a:rPr lang="en-US" sz="3300" b="1" spc="429" dirty="0">
                  <a:solidFill>
                    <a:srgbClr val="5B195B"/>
                  </a:solidFill>
                  <a:latin typeface="Tahoma" panose="020B0604030504040204" pitchFamily="34" charset="0"/>
                  <a:ea typeface="Tahoma" panose="020B0604030504040204" pitchFamily="34" charset="0"/>
                  <a:cs typeface="Tahoma" panose="020B0604030504040204" pitchFamily="34" charset="0"/>
                </a:rPr>
                <a:t>SEXUAL VIOLENCE</a:t>
              </a:r>
            </a:p>
          </p:txBody>
        </p:sp>
        <p:sp>
          <p:nvSpPr>
            <p:cNvPr id="19" name="TextBox 19"/>
            <p:cNvSpPr txBox="1"/>
            <p:nvPr/>
          </p:nvSpPr>
          <p:spPr>
            <a:xfrm>
              <a:off x="0" y="822227"/>
              <a:ext cx="8652271" cy="1219200"/>
            </a:xfrm>
            <a:prstGeom prst="rect">
              <a:avLst/>
            </a:prstGeom>
          </p:spPr>
          <p:txBody>
            <a:bodyPr lIns="0" tIns="0" rIns="0" bIns="0" rtlCol="0" anchor="t">
              <a:spAutoFit/>
            </a:bodyPr>
            <a:lstStyle/>
            <a:p>
              <a:pPr>
                <a:lnSpc>
                  <a:spcPts val="3750"/>
                </a:lnSpc>
              </a:pPr>
              <a:r>
                <a:rPr lang="en-US" sz="2500" spc="25" dirty="0">
                  <a:solidFill>
                    <a:srgbClr val="393667"/>
                  </a:solidFill>
                  <a:latin typeface="Tahoma" panose="020B0604030504040204" pitchFamily="34" charset="0"/>
                  <a:ea typeface="Tahoma" panose="020B0604030504040204" pitchFamily="34" charset="0"/>
                  <a:cs typeface="Tahoma" panose="020B0604030504040204" pitchFamily="34" charset="0"/>
                </a:rPr>
                <a:t>E.g. forced intercourse or sexual acts, sexual coercion</a:t>
              </a:r>
            </a:p>
          </p:txBody>
        </p:sp>
      </p:grpSp>
      <p:grpSp>
        <p:nvGrpSpPr>
          <p:cNvPr id="20" name="Group 20"/>
          <p:cNvGrpSpPr/>
          <p:nvPr/>
        </p:nvGrpSpPr>
        <p:grpSpPr>
          <a:xfrm>
            <a:off x="2321380" y="7782893"/>
            <a:ext cx="8599103" cy="2158363"/>
            <a:chOff x="0" y="-180975"/>
            <a:chExt cx="11465470" cy="2877818"/>
          </a:xfrm>
        </p:grpSpPr>
        <p:sp>
          <p:nvSpPr>
            <p:cNvPr id="21" name="TextBox 21"/>
            <p:cNvSpPr txBox="1"/>
            <p:nvPr/>
          </p:nvSpPr>
          <p:spPr>
            <a:xfrm>
              <a:off x="0" y="-180975"/>
              <a:ext cx="11465470" cy="859637"/>
            </a:xfrm>
            <a:prstGeom prst="rect">
              <a:avLst/>
            </a:prstGeom>
          </p:spPr>
          <p:txBody>
            <a:bodyPr lIns="0" tIns="0" rIns="0" bIns="0" rtlCol="0" anchor="t">
              <a:spAutoFit/>
            </a:bodyPr>
            <a:lstStyle/>
            <a:p>
              <a:pPr>
                <a:lnSpc>
                  <a:spcPts val="5841"/>
                </a:lnSpc>
              </a:pPr>
              <a:r>
                <a:rPr lang="en-US" sz="3300" b="1" spc="429" dirty="0">
                  <a:solidFill>
                    <a:srgbClr val="5B195B"/>
                  </a:solidFill>
                  <a:latin typeface="Tahoma" panose="020B0604030504040204" pitchFamily="34" charset="0"/>
                  <a:ea typeface="Tahoma" panose="020B0604030504040204" pitchFamily="34" charset="0"/>
                  <a:cs typeface="Tahoma" panose="020B0604030504040204" pitchFamily="34" charset="0"/>
                </a:rPr>
                <a:t>CONTROLLING BEHAVIOURS</a:t>
              </a:r>
            </a:p>
          </p:txBody>
        </p:sp>
        <p:sp>
          <p:nvSpPr>
            <p:cNvPr id="22" name="TextBox 22"/>
            <p:cNvSpPr txBox="1"/>
            <p:nvPr/>
          </p:nvSpPr>
          <p:spPr>
            <a:xfrm>
              <a:off x="0" y="822227"/>
              <a:ext cx="11465470" cy="1874616"/>
            </a:xfrm>
            <a:prstGeom prst="rect">
              <a:avLst/>
            </a:prstGeom>
          </p:spPr>
          <p:txBody>
            <a:bodyPr lIns="0" tIns="0" rIns="0" bIns="0" rtlCol="0" anchor="t">
              <a:spAutoFit/>
            </a:bodyPr>
            <a:lstStyle/>
            <a:p>
              <a:pPr>
                <a:lnSpc>
                  <a:spcPts val="3750"/>
                </a:lnSpc>
              </a:pPr>
              <a:r>
                <a:rPr lang="en-US" sz="2500" spc="25" dirty="0">
                  <a:solidFill>
                    <a:srgbClr val="393667"/>
                  </a:solidFill>
                  <a:latin typeface="Tahoma" panose="020B0604030504040204" pitchFamily="34" charset="0"/>
                  <a:ea typeface="Tahoma" panose="020B0604030504040204" pitchFamily="34" charset="0"/>
                  <a:cs typeface="Tahoma" panose="020B0604030504040204" pitchFamily="34" charset="0"/>
                </a:rPr>
                <a:t>E.g. isolating from family and friends, monitoring movements, restricting access to financial resources, employment, education, medical care</a:t>
              </a:r>
            </a:p>
          </p:txBody>
        </p:sp>
      </p:grpSp>
      <p:grpSp>
        <p:nvGrpSpPr>
          <p:cNvPr id="23" name="Group 23"/>
          <p:cNvGrpSpPr/>
          <p:nvPr/>
        </p:nvGrpSpPr>
        <p:grpSpPr>
          <a:xfrm>
            <a:off x="2277932" y="4713893"/>
            <a:ext cx="8118020" cy="2407650"/>
            <a:chOff x="0" y="-180975"/>
            <a:chExt cx="10824026" cy="3210200"/>
          </a:xfrm>
        </p:grpSpPr>
        <p:sp>
          <p:nvSpPr>
            <p:cNvPr id="24" name="TextBox 24"/>
            <p:cNvSpPr txBox="1"/>
            <p:nvPr/>
          </p:nvSpPr>
          <p:spPr>
            <a:xfrm>
              <a:off x="0" y="-180975"/>
              <a:ext cx="10824026" cy="1851363"/>
            </a:xfrm>
            <a:prstGeom prst="rect">
              <a:avLst/>
            </a:prstGeom>
          </p:spPr>
          <p:txBody>
            <a:bodyPr wrap="square" lIns="0" tIns="0" rIns="0" bIns="0" rtlCol="0" anchor="t">
              <a:spAutoFit/>
            </a:bodyPr>
            <a:lstStyle/>
            <a:p>
              <a:pPr>
                <a:lnSpc>
                  <a:spcPts val="5841"/>
                </a:lnSpc>
              </a:pPr>
              <a:r>
                <a:rPr lang="en-US" sz="3300" b="1" spc="429" dirty="0">
                  <a:solidFill>
                    <a:srgbClr val="5B195B"/>
                  </a:solidFill>
                  <a:latin typeface="Tahoma" panose="020B0604030504040204" pitchFamily="34" charset="0"/>
                  <a:ea typeface="Tahoma" panose="020B0604030504040204" pitchFamily="34" charset="0"/>
                  <a:cs typeface="Tahoma" panose="020B0604030504040204" pitchFamily="34" charset="0"/>
                </a:rPr>
                <a:t>EMOTIONAL/PSYCHOLOGICAL ABUSE</a:t>
              </a:r>
            </a:p>
          </p:txBody>
        </p:sp>
        <p:sp>
          <p:nvSpPr>
            <p:cNvPr id="25" name="TextBox 25"/>
            <p:cNvSpPr txBox="1"/>
            <p:nvPr/>
          </p:nvSpPr>
          <p:spPr>
            <a:xfrm>
              <a:off x="0" y="1804360"/>
              <a:ext cx="10260289" cy="1224865"/>
            </a:xfrm>
            <a:prstGeom prst="rect">
              <a:avLst/>
            </a:prstGeom>
          </p:spPr>
          <p:txBody>
            <a:bodyPr lIns="0" tIns="0" rIns="0" bIns="0" rtlCol="0" anchor="t">
              <a:spAutoFit/>
            </a:bodyPr>
            <a:lstStyle/>
            <a:p>
              <a:pPr>
                <a:lnSpc>
                  <a:spcPts val="3750"/>
                </a:lnSpc>
              </a:pPr>
              <a:r>
                <a:rPr lang="en-US" sz="2500" spc="25" dirty="0">
                  <a:solidFill>
                    <a:srgbClr val="393667"/>
                  </a:solidFill>
                  <a:latin typeface="Tahoma" panose="020B0604030504040204" pitchFamily="34" charset="0"/>
                  <a:ea typeface="Tahoma" panose="020B0604030504040204" pitchFamily="34" charset="0"/>
                  <a:cs typeface="Tahoma" panose="020B0604030504040204" pitchFamily="34" charset="0"/>
                </a:rPr>
                <a:t>E.g. insulting, belittling, humiliating, intimidating, threatening harm, threatening to take away children</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78175"/>
            <a:ext cx="12227040" cy="5657831"/>
          </a:xfrm>
          <a:prstGeom prst="rect">
            <a:avLst/>
          </a:prstGeom>
        </p:spPr>
        <p:txBody>
          <a:bodyPr lIns="0" tIns="0" rIns="0" bIns="0" rtlCol="0" anchor="t">
            <a:spAutoFit/>
          </a:bodyPr>
          <a:lstStyle/>
          <a:p>
            <a:pPr marL="755651" lvl="1" indent="-377825">
              <a:lnSpc>
                <a:spcPts val="56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While both men and women can be victims of IPV, women are victimized both more frequently and severely than men.</a:t>
            </a:r>
          </a:p>
          <a:p>
            <a:pPr marL="755651" lvl="1" indent="-377825">
              <a:lnSpc>
                <a:spcPts val="5600"/>
              </a:lnSpc>
              <a:buFont typeface="Arial"/>
              <a:buChar char="•"/>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56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Women are much more likely than men to be </a:t>
            </a:r>
          </a:p>
          <a:p>
            <a:pPr lvl="2">
              <a:lnSpc>
                <a:spcPts val="5600"/>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murdered by their intimate partners or to </a:t>
            </a:r>
            <a:b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sustain serious injuries (such as fractures, </a:t>
            </a:r>
            <a:b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sprains and dislocations) from abuse.</a:t>
            </a:r>
          </a:p>
        </p:txBody>
      </p:sp>
      <p:sp>
        <p:nvSpPr>
          <p:cNvPr id="3" name="TextBox 3"/>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Why focus on women?</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989922" y="1562100"/>
            <a:ext cx="8298078" cy="83742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Why focus on women in Canada?</a:t>
            </a:r>
          </a:p>
        </p:txBody>
      </p:sp>
      <p:sp>
        <p:nvSpPr>
          <p:cNvPr id="3" name="TextBox 3"/>
          <p:cNvSpPr txBox="1"/>
          <p:nvPr/>
        </p:nvSpPr>
        <p:spPr>
          <a:xfrm>
            <a:off x="1028700" y="2943555"/>
            <a:ext cx="13284222" cy="5588000"/>
          </a:xfrm>
          <a:prstGeom prst="rect">
            <a:avLst/>
          </a:prstGeom>
        </p:spPr>
        <p:txBody>
          <a:bodyPr lIns="0" tIns="0" rIns="0" bIns="0" rtlCol="0" anchor="t">
            <a:spAutoFit/>
          </a:bodyPr>
          <a:lstStyle/>
          <a:p>
            <a:pPr marL="755651" lvl="1" indent="-377825">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 woman is murdered every 6 days by her intimate partner.</a:t>
            </a:r>
          </a:p>
          <a:p>
            <a:pPr>
              <a:lnSpc>
                <a:spcPts val="49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3,655 women and their 1,710 children sleep in shelters because they are not safe at home.</a:t>
            </a:r>
          </a:p>
          <a:p>
            <a:pPr>
              <a:lnSpc>
                <a:spcPts val="49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0" lvl="1" indent="-377825">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In 2018, 77% of homicide victims in Canada killed by a current or previous spouse or intimate partner were female.  In contrast, men account for 75% of the total number of homicides in the same year.</a:t>
            </a:r>
          </a:p>
        </p:txBody>
      </p:sp>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4301146" y="4966462"/>
            <a:ext cx="5916309" cy="5324678"/>
          </a:xfrm>
          <a:prstGeom prst="rect">
            <a:avLst/>
          </a:prstGeom>
        </p:spPr>
      </p:pic>
      <p:pic>
        <p:nvPicPr>
          <p:cNvPr id="5" name="Picture 5"/>
          <p:cNvPicPr>
            <a:picLocks noChangeAspect="1"/>
          </p:cNvPicPr>
          <p:nvPr/>
        </p:nvPicPr>
        <p:blipFill>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40034" y="4706863"/>
            <a:ext cx="5843876" cy="5843876"/>
          </a:xfrm>
          <a:prstGeom prst="rect">
            <a:avLst/>
          </a:prstGeom>
        </p:spPr>
      </p:pic>
      <p:sp>
        <p:nvSpPr>
          <p:cNvPr id="6" name="TextBox 6"/>
          <p:cNvSpPr txBox="1"/>
          <p:nvPr/>
        </p:nvSpPr>
        <p:spPr>
          <a:xfrm>
            <a:off x="1603023" y="9201150"/>
            <a:ext cx="4695230" cy="402418"/>
          </a:xfrm>
          <a:prstGeom prst="rect">
            <a:avLst/>
          </a:prstGeom>
        </p:spPr>
        <p:txBody>
          <a:bodyPr lIns="0" tIns="0" rIns="0" bIns="0" rtlCol="0" anchor="t">
            <a:spAutoFit/>
          </a:bodyPr>
          <a:lstStyle/>
          <a:p>
            <a:pPr algn="ctr">
              <a:lnSpc>
                <a:spcPts val="3499"/>
              </a:lnSpc>
            </a:pPr>
            <a:r>
              <a:rPr lang="en-US" sz="2499" dirty="0">
                <a:solidFill>
                  <a:srgbClr val="000000"/>
                </a:solidFill>
                <a:latin typeface="Tahoma" panose="020B0604030504040204" pitchFamily="34" charset="0"/>
                <a:ea typeface="Tahoma" panose="020B0604030504040204" pitchFamily="34" charset="0"/>
                <a:cs typeface="Tahoma" panose="020B0604030504040204" pitchFamily="34" charset="0"/>
              </a:rPr>
              <a:t>Source: </a:t>
            </a:r>
            <a:r>
              <a:rPr lang="en-US" sz="2499" dirty="0">
                <a:solidFill>
                  <a:srgbClr val="A45EA4"/>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Stats Canada, 2018 data</a:t>
            </a:r>
            <a:endParaRPr lang="en-US" sz="2499" dirty="0">
              <a:solidFill>
                <a:srgbClr val="A45EA4"/>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0256" y="540776"/>
            <a:ext cx="16599044" cy="2154436"/>
          </a:xfrm>
          <a:prstGeom prst="rect">
            <a:avLst/>
          </a:prstGeom>
        </p:spPr>
        <p:txBody>
          <a:bodyPr lIns="0" tIns="0" rIns="0" bIns="0" rtlCol="0" anchor="t">
            <a:spAutoFit/>
          </a:bodyPr>
          <a:lstStyle/>
          <a:p>
            <a:pPr>
              <a:lnSpc>
                <a:spcPts val="84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Prevalence in Female Fracture Clinic Patients</a:t>
            </a:r>
          </a:p>
        </p:txBody>
      </p:sp>
      <p:grpSp>
        <p:nvGrpSpPr>
          <p:cNvPr id="3" name="Group 3"/>
          <p:cNvGrpSpPr/>
          <p:nvPr/>
        </p:nvGrpSpPr>
        <p:grpSpPr>
          <a:xfrm>
            <a:off x="1028700" y="3065168"/>
            <a:ext cx="4779148" cy="2740730"/>
            <a:chOff x="0" y="0"/>
            <a:chExt cx="6372197" cy="3654307"/>
          </a:xfrm>
        </p:grpSpPr>
        <p:grpSp>
          <p:nvGrpSpPr>
            <p:cNvPr id="4" name="Group 4"/>
            <p:cNvGrpSpPr>
              <a:grpSpLocks noChangeAspect="1"/>
            </p:cNvGrpSpPr>
            <p:nvPr/>
          </p:nvGrpSpPr>
          <p:grpSpPr>
            <a:xfrm>
              <a:off x="0" y="0"/>
              <a:ext cx="6372197" cy="3654307"/>
              <a:chOff x="0" y="0"/>
              <a:chExt cx="3937000" cy="2257778"/>
            </a:xfrm>
          </p:grpSpPr>
          <p:sp>
            <p:nvSpPr>
              <p:cNvPr id="5" name="Freeform 5"/>
              <p:cNvSpPr/>
              <p:nvPr/>
            </p:nvSpPr>
            <p:spPr>
              <a:xfrm>
                <a:off x="16351" y="0"/>
                <a:ext cx="1237228" cy="2257796"/>
              </a:xfrm>
              <a:custGeom>
                <a:avLst/>
                <a:gdLst/>
                <a:ahLst/>
                <a:cxnLst/>
                <a:rect l="l" t="t" r="r" b="b"/>
                <a:pathLst>
                  <a:path w="1237228" h="2257796">
                    <a:moveTo>
                      <a:pt x="618649" y="0"/>
                    </a:moveTo>
                    <a:lnTo>
                      <a:pt x="618649" y="0"/>
                    </a:lnTo>
                    <a:cubicBezTo>
                      <a:pt x="562511"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close/>
                  </a:path>
                </a:pathLst>
              </a:custGeom>
              <a:solidFill>
                <a:srgbClr val="A45EA4"/>
              </a:solidFill>
            </p:spPr>
          </p:sp>
          <p:sp>
            <p:nvSpPr>
              <p:cNvPr id="6" name="Freeform 6"/>
              <p:cNvSpPr/>
              <p:nvPr/>
            </p:nvSpPr>
            <p:spPr>
              <a:xfrm>
                <a:off x="1349851" y="0"/>
                <a:ext cx="2570728" cy="2257796"/>
              </a:xfrm>
              <a:custGeom>
                <a:avLst/>
                <a:gdLst/>
                <a:ahLst/>
                <a:cxnLst/>
                <a:rect l="l" t="t" r="r" b="b"/>
                <a:pathLst>
                  <a:path w="2570728" h="2257796">
                    <a:moveTo>
                      <a:pt x="618649" y="0"/>
                    </a:moveTo>
                    <a:lnTo>
                      <a:pt x="618649" y="0"/>
                    </a:lnTo>
                    <a:cubicBezTo>
                      <a:pt x="562512"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5" y="398753"/>
                      <a:pt x="830316" y="282222"/>
                    </a:cubicBezTo>
                    <a:lnTo>
                      <a:pt x="830316" y="211667"/>
                    </a:lnTo>
                    <a:cubicBezTo>
                      <a:pt x="830316" y="155529"/>
                      <a:pt x="808015" y="101691"/>
                      <a:pt x="768320" y="61996"/>
                    </a:cubicBezTo>
                    <a:cubicBezTo>
                      <a:pt x="728625" y="22301"/>
                      <a:pt x="674786" y="0"/>
                      <a:pt x="618649" y="0"/>
                    </a:cubicBezTo>
                    <a:close/>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7"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7" y="1622782"/>
                      <a:pt x="994499"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close/>
                    <a:moveTo>
                      <a:pt x="1952149" y="0"/>
                    </a:moveTo>
                    <a:lnTo>
                      <a:pt x="1952149" y="0"/>
                    </a:lnTo>
                    <a:cubicBezTo>
                      <a:pt x="1896012" y="0"/>
                      <a:pt x="1842173" y="22301"/>
                      <a:pt x="1802478" y="61996"/>
                    </a:cubicBezTo>
                    <a:cubicBezTo>
                      <a:pt x="1762783" y="101691"/>
                      <a:pt x="1740482" y="155529"/>
                      <a:pt x="1740482" y="211667"/>
                    </a:cubicBezTo>
                    <a:lnTo>
                      <a:pt x="1740482" y="282222"/>
                    </a:lnTo>
                    <a:cubicBezTo>
                      <a:pt x="1741003" y="398753"/>
                      <a:pt x="1835617" y="492944"/>
                      <a:pt x="1952149" y="492944"/>
                    </a:cubicBezTo>
                    <a:cubicBezTo>
                      <a:pt x="2068681" y="492944"/>
                      <a:pt x="2163294" y="398753"/>
                      <a:pt x="2163816" y="282222"/>
                    </a:cubicBezTo>
                    <a:lnTo>
                      <a:pt x="2163816" y="211667"/>
                    </a:lnTo>
                    <a:cubicBezTo>
                      <a:pt x="2163816" y="94766"/>
                      <a:pt x="2069049" y="0"/>
                      <a:pt x="1952149" y="0"/>
                    </a:cubicBezTo>
                    <a:close/>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6"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close/>
                  </a:path>
                </a:pathLst>
              </a:custGeom>
              <a:solidFill>
                <a:srgbClr val="494F56"/>
              </a:solidFill>
            </p:spPr>
          </p:sp>
        </p:grpSp>
      </p:grpSp>
      <p:grpSp>
        <p:nvGrpSpPr>
          <p:cNvPr id="7" name="Group 7"/>
          <p:cNvGrpSpPr/>
          <p:nvPr/>
        </p:nvGrpSpPr>
        <p:grpSpPr>
          <a:xfrm>
            <a:off x="7507097" y="2531680"/>
            <a:ext cx="3273806" cy="3807706"/>
            <a:chOff x="0" y="0"/>
            <a:chExt cx="4365075" cy="5076942"/>
          </a:xfrm>
        </p:grpSpPr>
        <p:grpSp>
          <p:nvGrpSpPr>
            <p:cNvPr id="8" name="Group 8"/>
            <p:cNvGrpSpPr>
              <a:grpSpLocks noChangeAspect="1"/>
            </p:cNvGrpSpPr>
            <p:nvPr/>
          </p:nvGrpSpPr>
          <p:grpSpPr>
            <a:xfrm>
              <a:off x="0" y="0"/>
              <a:ext cx="4365075" cy="5076942"/>
              <a:chOff x="0" y="0"/>
              <a:chExt cx="3937000" cy="4579056"/>
            </a:xfrm>
          </p:grpSpPr>
          <p:sp>
            <p:nvSpPr>
              <p:cNvPr id="9" name="Freeform 9"/>
              <p:cNvSpPr/>
              <p:nvPr/>
            </p:nvSpPr>
            <p:spPr>
              <a:xfrm>
                <a:off x="16351" y="0"/>
                <a:ext cx="1237228" cy="2257796"/>
              </a:xfrm>
              <a:custGeom>
                <a:avLst/>
                <a:gdLst/>
                <a:ahLst/>
                <a:cxnLst/>
                <a:rect l="l" t="t" r="r" b="b"/>
                <a:pathLst>
                  <a:path w="1237228" h="2257796">
                    <a:moveTo>
                      <a:pt x="618649" y="0"/>
                    </a:moveTo>
                    <a:lnTo>
                      <a:pt x="618649" y="0"/>
                    </a:lnTo>
                    <a:cubicBezTo>
                      <a:pt x="562511"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close/>
                  </a:path>
                </a:pathLst>
              </a:custGeom>
              <a:solidFill>
                <a:srgbClr val="A45EA4"/>
              </a:solidFill>
            </p:spPr>
          </p:sp>
          <p:sp>
            <p:nvSpPr>
              <p:cNvPr id="10" name="Freeform 10"/>
              <p:cNvSpPr/>
              <p:nvPr/>
            </p:nvSpPr>
            <p:spPr>
              <a:xfrm>
                <a:off x="16351" y="0"/>
                <a:ext cx="3904228" cy="4579074"/>
              </a:xfrm>
              <a:custGeom>
                <a:avLst/>
                <a:gdLst/>
                <a:ahLst/>
                <a:cxnLst/>
                <a:rect l="l" t="t" r="r" b="b"/>
                <a:pathLst>
                  <a:path w="3904228" h="4579074">
                    <a:moveTo>
                      <a:pt x="1952149" y="0"/>
                    </a:moveTo>
                    <a:lnTo>
                      <a:pt x="1952149" y="0"/>
                    </a:lnTo>
                    <a:cubicBezTo>
                      <a:pt x="1896012" y="0"/>
                      <a:pt x="1842173" y="22301"/>
                      <a:pt x="1802478" y="61996"/>
                    </a:cubicBezTo>
                    <a:cubicBezTo>
                      <a:pt x="1762783" y="101691"/>
                      <a:pt x="1740482" y="155529"/>
                      <a:pt x="1740482" y="211667"/>
                    </a:cubicBezTo>
                    <a:lnTo>
                      <a:pt x="1740482" y="282222"/>
                    </a:lnTo>
                    <a:cubicBezTo>
                      <a:pt x="1741003" y="398753"/>
                      <a:pt x="1835617" y="492944"/>
                      <a:pt x="1952149" y="492944"/>
                    </a:cubicBezTo>
                    <a:cubicBezTo>
                      <a:pt x="2068681" y="492944"/>
                      <a:pt x="2163295" y="398753"/>
                      <a:pt x="2163816" y="282222"/>
                    </a:cubicBezTo>
                    <a:lnTo>
                      <a:pt x="2163816" y="211667"/>
                    </a:lnTo>
                    <a:cubicBezTo>
                      <a:pt x="2163816" y="155529"/>
                      <a:pt x="2141515" y="101691"/>
                      <a:pt x="2101820" y="61996"/>
                    </a:cubicBezTo>
                    <a:cubicBezTo>
                      <a:pt x="2062125" y="22301"/>
                      <a:pt x="2008286" y="0"/>
                      <a:pt x="1952149" y="0"/>
                    </a:cubicBezTo>
                    <a:close/>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7"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7"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close/>
                    <a:moveTo>
                      <a:pt x="3285649" y="0"/>
                    </a:moveTo>
                    <a:lnTo>
                      <a:pt x="3285649" y="0"/>
                    </a:lnTo>
                    <a:cubicBezTo>
                      <a:pt x="3229512" y="0"/>
                      <a:pt x="3175673" y="22301"/>
                      <a:pt x="3135978" y="61996"/>
                    </a:cubicBezTo>
                    <a:cubicBezTo>
                      <a:pt x="3096283" y="101691"/>
                      <a:pt x="3073982" y="155529"/>
                      <a:pt x="3073982" y="211667"/>
                    </a:cubicBezTo>
                    <a:lnTo>
                      <a:pt x="3073982" y="282222"/>
                    </a:lnTo>
                    <a:cubicBezTo>
                      <a:pt x="3074503" y="398753"/>
                      <a:pt x="3169117" y="492944"/>
                      <a:pt x="3285649" y="492944"/>
                    </a:cubicBezTo>
                    <a:cubicBezTo>
                      <a:pt x="3402181" y="492944"/>
                      <a:pt x="3496794" y="398753"/>
                      <a:pt x="3497316" y="282222"/>
                    </a:cubicBezTo>
                    <a:lnTo>
                      <a:pt x="3497316" y="211667"/>
                    </a:lnTo>
                    <a:cubicBezTo>
                      <a:pt x="3497316" y="94766"/>
                      <a:pt x="3402549" y="0"/>
                      <a:pt x="3285649" y="0"/>
                    </a:cubicBezTo>
                    <a:close/>
                    <a:moveTo>
                      <a:pt x="3073982" y="917222"/>
                    </a:move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3" y="564437"/>
                      <a:pt x="3595980" y="634683"/>
                      <a:pt x="3638850" y="741821"/>
                    </a:cubicBezTo>
                    <a:lnTo>
                      <a:pt x="3708982" y="917222"/>
                    </a:lnTo>
                    <a:lnTo>
                      <a:pt x="3899553" y="1361934"/>
                    </a:lnTo>
                    <a:cubicBezTo>
                      <a:pt x="3904228" y="1372839"/>
                      <a:pt x="3903108"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19" y="1588025"/>
                      <a:pt x="2875933" y="1577340"/>
                    </a:cubicBezTo>
                    <a:lnTo>
                      <a:pt x="3073982" y="917222"/>
                    </a:lnTo>
                    <a:close/>
                    <a:moveTo>
                      <a:pt x="618649" y="2321278"/>
                    </a:moveTo>
                    <a:cubicBezTo>
                      <a:pt x="562511" y="2321278"/>
                      <a:pt x="508673" y="2343578"/>
                      <a:pt x="468978" y="2383274"/>
                    </a:cubicBezTo>
                    <a:cubicBezTo>
                      <a:pt x="429283" y="2422969"/>
                      <a:pt x="406982" y="2476807"/>
                      <a:pt x="406982" y="2532944"/>
                    </a:cubicBezTo>
                    <a:lnTo>
                      <a:pt x="406982" y="2603500"/>
                    </a:lnTo>
                    <a:cubicBezTo>
                      <a:pt x="407503" y="2720031"/>
                      <a:pt x="502117" y="2814222"/>
                      <a:pt x="618649" y="2814222"/>
                    </a:cubicBezTo>
                    <a:cubicBezTo>
                      <a:pt x="735181" y="2814222"/>
                      <a:pt x="829794" y="2720031"/>
                      <a:pt x="830316" y="2603500"/>
                    </a:cubicBezTo>
                    <a:lnTo>
                      <a:pt x="830316" y="2532944"/>
                    </a:lnTo>
                    <a:cubicBezTo>
                      <a:pt x="830316" y="2476807"/>
                      <a:pt x="808015" y="2422969"/>
                      <a:pt x="768320" y="2383274"/>
                    </a:cubicBezTo>
                    <a:cubicBezTo>
                      <a:pt x="728625" y="2343578"/>
                      <a:pt x="674787" y="2321278"/>
                      <a:pt x="618649" y="2321278"/>
                    </a:cubicBezTo>
                    <a:close/>
                    <a:moveTo>
                      <a:pt x="406982" y="3238500"/>
                    </a:moveTo>
                    <a:lnTo>
                      <a:pt x="232005" y="3646875"/>
                    </a:lnTo>
                    <a:cubicBezTo>
                      <a:pt x="209748" y="3698796"/>
                      <a:pt x="158672" y="3732439"/>
                      <a:pt x="102182" y="3732389"/>
                    </a:cubicBezTo>
                    <a:lnTo>
                      <a:pt x="37130" y="3732389"/>
                    </a:lnTo>
                    <a:cubicBezTo>
                      <a:pt x="25266" y="3732399"/>
                      <a:pt x="14190" y="3726445"/>
                      <a:pt x="7655" y="3716543"/>
                    </a:cubicBezTo>
                    <a:cubicBezTo>
                      <a:pt x="1120" y="3706641"/>
                      <a:pt x="0" y="3694116"/>
                      <a:pt x="4675" y="3683212"/>
                    </a:cubicBezTo>
                    <a:lnTo>
                      <a:pt x="195316" y="3238500"/>
                    </a:lnTo>
                    <a:lnTo>
                      <a:pt x="265448" y="3063099"/>
                    </a:lnTo>
                    <a:cubicBezTo>
                      <a:pt x="308318" y="2955961"/>
                      <a:pt x="412095" y="2885715"/>
                      <a:pt x="527491" y="2885722"/>
                    </a:cubicBezTo>
                    <a:lnTo>
                      <a:pt x="709807" y="2885722"/>
                    </a:lnTo>
                    <a:cubicBezTo>
                      <a:pt x="825203" y="2885715"/>
                      <a:pt x="928980" y="2955961"/>
                      <a:pt x="971850" y="3063099"/>
                    </a:cubicBezTo>
                    <a:lnTo>
                      <a:pt x="1041982" y="3238500"/>
                    </a:lnTo>
                    <a:lnTo>
                      <a:pt x="1232553" y="3683212"/>
                    </a:lnTo>
                    <a:cubicBezTo>
                      <a:pt x="1237228" y="3694116"/>
                      <a:pt x="1236108" y="3706641"/>
                      <a:pt x="1229572" y="3716543"/>
                    </a:cubicBezTo>
                    <a:cubicBezTo>
                      <a:pt x="1223037" y="3726445"/>
                      <a:pt x="1211962" y="3732399"/>
                      <a:pt x="1200097" y="3732389"/>
                    </a:cubicBezTo>
                    <a:lnTo>
                      <a:pt x="1135045" y="3732389"/>
                    </a:lnTo>
                    <a:cubicBezTo>
                      <a:pt x="1078607" y="3732383"/>
                      <a:pt x="1027601" y="3698749"/>
                      <a:pt x="1005364" y="3646875"/>
                    </a:cubicBezTo>
                    <a:lnTo>
                      <a:pt x="830316" y="3238500"/>
                    </a:lnTo>
                    <a:lnTo>
                      <a:pt x="1028295" y="3898618"/>
                    </a:lnTo>
                    <a:cubicBezTo>
                      <a:pt x="1031508" y="3909303"/>
                      <a:pt x="1029477" y="3920879"/>
                      <a:pt x="1022818" y="3929832"/>
                    </a:cubicBezTo>
                    <a:cubicBezTo>
                      <a:pt x="1016159" y="3938785"/>
                      <a:pt x="1005656" y="3944060"/>
                      <a:pt x="994498" y="3944055"/>
                    </a:cubicBezTo>
                    <a:lnTo>
                      <a:pt x="896708" y="3944055"/>
                    </a:lnTo>
                    <a:lnTo>
                      <a:pt x="850424" y="4546459"/>
                    </a:lnTo>
                    <a:cubicBezTo>
                      <a:pt x="849021" y="4564861"/>
                      <a:pt x="833672" y="4579072"/>
                      <a:pt x="815217" y="4579055"/>
                    </a:cubicBezTo>
                    <a:lnTo>
                      <a:pt x="807315" y="4579055"/>
                    </a:lnTo>
                    <a:cubicBezTo>
                      <a:pt x="731482" y="4579074"/>
                      <a:pt x="669194" y="4519154"/>
                      <a:pt x="666274" y="4443377"/>
                    </a:cubicBezTo>
                    <a:lnTo>
                      <a:pt x="647153" y="3944055"/>
                    </a:lnTo>
                    <a:lnTo>
                      <a:pt x="590145" y="3944055"/>
                    </a:lnTo>
                    <a:lnTo>
                      <a:pt x="570953" y="4443377"/>
                    </a:lnTo>
                    <a:cubicBezTo>
                      <a:pt x="568034" y="4519154"/>
                      <a:pt x="505746" y="4579074"/>
                      <a:pt x="429913" y="4579055"/>
                    </a:cubicBezTo>
                    <a:lnTo>
                      <a:pt x="422011" y="4579055"/>
                    </a:lnTo>
                    <a:cubicBezTo>
                      <a:pt x="403555" y="4579072"/>
                      <a:pt x="388206" y="4564861"/>
                      <a:pt x="386803" y="4546459"/>
                    </a:cubicBezTo>
                    <a:lnTo>
                      <a:pt x="340519" y="3944055"/>
                    </a:lnTo>
                    <a:lnTo>
                      <a:pt x="242729" y="3944055"/>
                    </a:lnTo>
                    <a:cubicBezTo>
                      <a:pt x="231571" y="3944060"/>
                      <a:pt x="221069" y="3938785"/>
                      <a:pt x="214410" y="3929832"/>
                    </a:cubicBezTo>
                    <a:cubicBezTo>
                      <a:pt x="207751" y="3920879"/>
                      <a:pt x="205719" y="3909303"/>
                      <a:pt x="208933" y="3898618"/>
                    </a:cubicBezTo>
                    <a:lnTo>
                      <a:pt x="406982" y="3238500"/>
                    </a:lnTo>
                    <a:close/>
                    <a:moveTo>
                      <a:pt x="1952149" y="2321278"/>
                    </a:moveTo>
                    <a:cubicBezTo>
                      <a:pt x="1896012" y="2321278"/>
                      <a:pt x="1842173" y="2343578"/>
                      <a:pt x="1802478" y="2383273"/>
                    </a:cubicBezTo>
                    <a:cubicBezTo>
                      <a:pt x="1762783" y="2422969"/>
                      <a:pt x="1740482" y="2476807"/>
                      <a:pt x="1740482" y="2532944"/>
                    </a:cubicBezTo>
                    <a:lnTo>
                      <a:pt x="1740482" y="2603500"/>
                    </a:lnTo>
                    <a:cubicBezTo>
                      <a:pt x="1741003" y="2720031"/>
                      <a:pt x="1835617" y="2814222"/>
                      <a:pt x="1952149" y="2814222"/>
                    </a:cubicBezTo>
                    <a:cubicBezTo>
                      <a:pt x="2068681" y="2814222"/>
                      <a:pt x="2163295" y="2720031"/>
                      <a:pt x="2163816" y="2603500"/>
                    </a:cubicBezTo>
                    <a:lnTo>
                      <a:pt x="2163816" y="2532944"/>
                    </a:lnTo>
                    <a:cubicBezTo>
                      <a:pt x="2163816" y="2476807"/>
                      <a:pt x="2141515" y="2422969"/>
                      <a:pt x="2101820" y="2383273"/>
                    </a:cubicBezTo>
                    <a:cubicBezTo>
                      <a:pt x="2062125" y="2343578"/>
                      <a:pt x="2008286" y="2321278"/>
                      <a:pt x="1952149" y="2321278"/>
                    </a:cubicBezTo>
                    <a:close/>
                    <a:moveTo>
                      <a:pt x="1740482" y="3238500"/>
                    </a:moveTo>
                    <a:lnTo>
                      <a:pt x="1565505" y="3646875"/>
                    </a:lnTo>
                    <a:cubicBezTo>
                      <a:pt x="1543248" y="3698796"/>
                      <a:pt x="1492172" y="3732439"/>
                      <a:pt x="1435682" y="3732389"/>
                    </a:cubicBezTo>
                    <a:lnTo>
                      <a:pt x="1370630" y="3732389"/>
                    </a:lnTo>
                    <a:cubicBezTo>
                      <a:pt x="1358766" y="3732399"/>
                      <a:pt x="1347690" y="3726445"/>
                      <a:pt x="1341155" y="3716543"/>
                    </a:cubicBezTo>
                    <a:cubicBezTo>
                      <a:pt x="1334620" y="3706641"/>
                      <a:pt x="1333500" y="3694116"/>
                      <a:pt x="1338175" y="3683212"/>
                    </a:cubicBezTo>
                    <a:lnTo>
                      <a:pt x="1528816" y="3238500"/>
                    </a:lnTo>
                    <a:lnTo>
                      <a:pt x="1598948" y="3063099"/>
                    </a:lnTo>
                    <a:cubicBezTo>
                      <a:pt x="1641818" y="2955961"/>
                      <a:pt x="1745595" y="2885715"/>
                      <a:pt x="1860991" y="2885722"/>
                    </a:cubicBezTo>
                    <a:lnTo>
                      <a:pt x="2043307" y="2885722"/>
                    </a:lnTo>
                    <a:cubicBezTo>
                      <a:pt x="2158703" y="2885715"/>
                      <a:pt x="2262480" y="2955961"/>
                      <a:pt x="2305350" y="3063099"/>
                    </a:cubicBezTo>
                    <a:lnTo>
                      <a:pt x="2375482" y="3238500"/>
                    </a:lnTo>
                    <a:lnTo>
                      <a:pt x="2566053" y="3683212"/>
                    </a:lnTo>
                    <a:cubicBezTo>
                      <a:pt x="2570727" y="3694116"/>
                      <a:pt x="2569607" y="3706640"/>
                      <a:pt x="2563072" y="3716543"/>
                    </a:cubicBezTo>
                    <a:cubicBezTo>
                      <a:pt x="2556537" y="3726445"/>
                      <a:pt x="2545462" y="3732399"/>
                      <a:pt x="2533597" y="3732389"/>
                    </a:cubicBezTo>
                    <a:lnTo>
                      <a:pt x="2468545" y="3732389"/>
                    </a:lnTo>
                    <a:cubicBezTo>
                      <a:pt x="2412107" y="3732383"/>
                      <a:pt x="2361101" y="3698749"/>
                      <a:pt x="2338864" y="3646875"/>
                    </a:cubicBezTo>
                    <a:lnTo>
                      <a:pt x="2163816" y="3238500"/>
                    </a:lnTo>
                    <a:lnTo>
                      <a:pt x="2361795" y="3898618"/>
                    </a:lnTo>
                    <a:cubicBezTo>
                      <a:pt x="2365008" y="3909303"/>
                      <a:pt x="2362977" y="3920879"/>
                      <a:pt x="2356318" y="3929831"/>
                    </a:cubicBezTo>
                    <a:cubicBezTo>
                      <a:pt x="2349659" y="3938785"/>
                      <a:pt x="2339157" y="3944059"/>
                      <a:pt x="2327999" y="3944055"/>
                    </a:cubicBezTo>
                    <a:lnTo>
                      <a:pt x="2230208" y="3944055"/>
                    </a:lnTo>
                    <a:lnTo>
                      <a:pt x="2183924" y="4546459"/>
                    </a:lnTo>
                    <a:cubicBezTo>
                      <a:pt x="2182521" y="4564861"/>
                      <a:pt x="2167172" y="4579072"/>
                      <a:pt x="2148717" y="4579055"/>
                    </a:cubicBezTo>
                    <a:lnTo>
                      <a:pt x="2140815" y="4579055"/>
                    </a:lnTo>
                    <a:cubicBezTo>
                      <a:pt x="2064982" y="4579074"/>
                      <a:pt x="2002694" y="4519154"/>
                      <a:pt x="1999774" y="4443377"/>
                    </a:cubicBezTo>
                    <a:lnTo>
                      <a:pt x="1980653" y="3944055"/>
                    </a:lnTo>
                    <a:lnTo>
                      <a:pt x="1923645" y="3944055"/>
                    </a:lnTo>
                    <a:lnTo>
                      <a:pt x="1904453" y="4443377"/>
                    </a:lnTo>
                    <a:cubicBezTo>
                      <a:pt x="1901534" y="4519154"/>
                      <a:pt x="1839246" y="4579074"/>
                      <a:pt x="1763413" y="4579055"/>
                    </a:cubicBezTo>
                    <a:lnTo>
                      <a:pt x="1755511" y="4579055"/>
                    </a:lnTo>
                    <a:cubicBezTo>
                      <a:pt x="1737055" y="4579072"/>
                      <a:pt x="1721706" y="4564861"/>
                      <a:pt x="1720303" y="4546459"/>
                    </a:cubicBezTo>
                    <a:lnTo>
                      <a:pt x="1674019" y="3944055"/>
                    </a:lnTo>
                    <a:lnTo>
                      <a:pt x="1576229" y="3944055"/>
                    </a:lnTo>
                    <a:cubicBezTo>
                      <a:pt x="1565071" y="3944060"/>
                      <a:pt x="1554569" y="3938785"/>
                      <a:pt x="1547910" y="3929832"/>
                    </a:cubicBezTo>
                    <a:cubicBezTo>
                      <a:pt x="1541251" y="3920879"/>
                      <a:pt x="1539219" y="3909303"/>
                      <a:pt x="1542433" y="3898618"/>
                    </a:cubicBezTo>
                    <a:lnTo>
                      <a:pt x="1740482" y="3238500"/>
                    </a:lnTo>
                    <a:close/>
                    <a:moveTo>
                      <a:pt x="3285649" y="2321278"/>
                    </a:moveTo>
                    <a:cubicBezTo>
                      <a:pt x="3229512" y="2321278"/>
                      <a:pt x="3175673" y="2343578"/>
                      <a:pt x="3135978" y="2383273"/>
                    </a:cubicBezTo>
                    <a:cubicBezTo>
                      <a:pt x="3096283" y="2422969"/>
                      <a:pt x="3073982" y="2476807"/>
                      <a:pt x="3073982" y="2532944"/>
                    </a:cubicBezTo>
                    <a:lnTo>
                      <a:pt x="3073982" y="2603500"/>
                    </a:lnTo>
                    <a:cubicBezTo>
                      <a:pt x="3074503" y="2720031"/>
                      <a:pt x="3169117" y="2814222"/>
                      <a:pt x="3285649" y="2814222"/>
                    </a:cubicBezTo>
                    <a:cubicBezTo>
                      <a:pt x="3402181" y="2814222"/>
                      <a:pt x="3496794" y="2720031"/>
                      <a:pt x="3497316" y="2603500"/>
                    </a:cubicBezTo>
                    <a:lnTo>
                      <a:pt x="3497316" y="2532944"/>
                    </a:lnTo>
                    <a:cubicBezTo>
                      <a:pt x="3497316" y="2416044"/>
                      <a:pt x="3402549" y="2321278"/>
                      <a:pt x="3285649" y="2321278"/>
                    </a:cubicBezTo>
                    <a:close/>
                    <a:moveTo>
                      <a:pt x="3073982" y="3238500"/>
                    </a:moveTo>
                    <a:lnTo>
                      <a:pt x="2899005" y="3646875"/>
                    </a:lnTo>
                    <a:cubicBezTo>
                      <a:pt x="2876748" y="3698796"/>
                      <a:pt x="2825672" y="3732439"/>
                      <a:pt x="2769182" y="3732389"/>
                    </a:cubicBezTo>
                    <a:lnTo>
                      <a:pt x="2704130" y="3732389"/>
                    </a:lnTo>
                    <a:cubicBezTo>
                      <a:pt x="2692266" y="3732399"/>
                      <a:pt x="2681190" y="3726445"/>
                      <a:pt x="2674655" y="3716543"/>
                    </a:cubicBezTo>
                    <a:cubicBezTo>
                      <a:pt x="2668120" y="3706640"/>
                      <a:pt x="2667000" y="3694116"/>
                      <a:pt x="2671675" y="3683212"/>
                    </a:cubicBezTo>
                    <a:lnTo>
                      <a:pt x="2862316" y="3238500"/>
                    </a:lnTo>
                    <a:lnTo>
                      <a:pt x="2932448" y="3063099"/>
                    </a:lnTo>
                    <a:cubicBezTo>
                      <a:pt x="2975318" y="2955961"/>
                      <a:pt x="3079095" y="2885715"/>
                      <a:pt x="3194491" y="2885722"/>
                    </a:cubicBezTo>
                    <a:lnTo>
                      <a:pt x="3376807" y="2885722"/>
                    </a:lnTo>
                    <a:cubicBezTo>
                      <a:pt x="3492203" y="2885714"/>
                      <a:pt x="3595980" y="2955961"/>
                      <a:pt x="3638850" y="3063099"/>
                    </a:cubicBezTo>
                    <a:lnTo>
                      <a:pt x="3708982" y="3238500"/>
                    </a:lnTo>
                    <a:lnTo>
                      <a:pt x="3899553" y="3683212"/>
                    </a:lnTo>
                    <a:cubicBezTo>
                      <a:pt x="3904228" y="3694116"/>
                      <a:pt x="3903108" y="3706641"/>
                      <a:pt x="3896572" y="3716543"/>
                    </a:cubicBezTo>
                    <a:cubicBezTo>
                      <a:pt x="3890037" y="3726445"/>
                      <a:pt x="3878962" y="3732399"/>
                      <a:pt x="3867097" y="3732389"/>
                    </a:cubicBezTo>
                    <a:lnTo>
                      <a:pt x="3802045" y="3732389"/>
                    </a:lnTo>
                    <a:cubicBezTo>
                      <a:pt x="3745607" y="3732383"/>
                      <a:pt x="3694601" y="3698748"/>
                      <a:pt x="3672364" y="3646875"/>
                    </a:cubicBezTo>
                    <a:lnTo>
                      <a:pt x="3497316" y="3238500"/>
                    </a:lnTo>
                    <a:lnTo>
                      <a:pt x="3695295" y="3898618"/>
                    </a:lnTo>
                    <a:cubicBezTo>
                      <a:pt x="3698508" y="3909303"/>
                      <a:pt x="3696477" y="3920879"/>
                      <a:pt x="3689818" y="3929831"/>
                    </a:cubicBezTo>
                    <a:cubicBezTo>
                      <a:pt x="3683158" y="3938785"/>
                      <a:pt x="3672656" y="3944059"/>
                      <a:pt x="3661499" y="3944055"/>
                    </a:cubicBezTo>
                    <a:lnTo>
                      <a:pt x="3563708" y="3944055"/>
                    </a:lnTo>
                    <a:lnTo>
                      <a:pt x="3517424" y="4546459"/>
                    </a:lnTo>
                    <a:cubicBezTo>
                      <a:pt x="3516021" y="4564861"/>
                      <a:pt x="3500672" y="4579072"/>
                      <a:pt x="3482217" y="4579055"/>
                    </a:cubicBezTo>
                    <a:lnTo>
                      <a:pt x="3474315" y="4579055"/>
                    </a:lnTo>
                    <a:cubicBezTo>
                      <a:pt x="3398482" y="4579074"/>
                      <a:pt x="3336194" y="4519154"/>
                      <a:pt x="3333274" y="4443377"/>
                    </a:cubicBezTo>
                    <a:lnTo>
                      <a:pt x="3314153" y="3944055"/>
                    </a:lnTo>
                    <a:lnTo>
                      <a:pt x="3257145" y="3944055"/>
                    </a:lnTo>
                    <a:lnTo>
                      <a:pt x="3237953" y="4443377"/>
                    </a:lnTo>
                    <a:cubicBezTo>
                      <a:pt x="3235034" y="4519154"/>
                      <a:pt x="3172746" y="4579074"/>
                      <a:pt x="3096913" y="4579055"/>
                    </a:cubicBezTo>
                    <a:lnTo>
                      <a:pt x="3089011" y="4579055"/>
                    </a:lnTo>
                    <a:cubicBezTo>
                      <a:pt x="3070555" y="4579072"/>
                      <a:pt x="3055206" y="4564861"/>
                      <a:pt x="3053803" y="4546459"/>
                    </a:cubicBezTo>
                    <a:lnTo>
                      <a:pt x="3007519" y="3944055"/>
                    </a:lnTo>
                    <a:lnTo>
                      <a:pt x="2909729" y="3944055"/>
                    </a:lnTo>
                    <a:cubicBezTo>
                      <a:pt x="2898571" y="3944059"/>
                      <a:pt x="2888069" y="3938785"/>
                      <a:pt x="2881410" y="3929831"/>
                    </a:cubicBezTo>
                    <a:cubicBezTo>
                      <a:pt x="2874751" y="3920879"/>
                      <a:pt x="2872720" y="3909303"/>
                      <a:pt x="2875933" y="3898618"/>
                    </a:cubicBezTo>
                    <a:lnTo>
                      <a:pt x="3073982" y="3238500"/>
                    </a:lnTo>
                    <a:close/>
                  </a:path>
                </a:pathLst>
              </a:custGeom>
              <a:solidFill>
                <a:srgbClr val="494F56"/>
              </a:solidFill>
            </p:spPr>
          </p:sp>
        </p:grpSp>
      </p:grpSp>
      <p:grpSp>
        <p:nvGrpSpPr>
          <p:cNvPr id="11" name="Group 11"/>
          <p:cNvGrpSpPr/>
          <p:nvPr/>
        </p:nvGrpSpPr>
        <p:grpSpPr>
          <a:xfrm>
            <a:off x="12480152" y="2357201"/>
            <a:ext cx="4779148" cy="4156664"/>
            <a:chOff x="0" y="0"/>
            <a:chExt cx="6372197" cy="5542219"/>
          </a:xfrm>
        </p:grpSpPr>
        <p:grpSp>
          <p:nvGrpSpPr>
            <p:cNvPr id="12" name="Group 12"/>
            <p:cNvGrpSpPr>
              <a:grpSpLocks noChangeAspect="1"/>
            </p:cNvGrpSpPr>
            <p:nvPr/>
          </p:nvGrpSpPr>
          <p:grpSpPr>
            <a:xfrm>
              <a:off x="0" y="0"/>
              <a:ext cx="6372197" cy="5542219"/>
              <a:chOff x="0" y="0"/>
              <a:chExt cx="13271500" cy="11542889"/>
            </a:xfrm>
          </p:grpSpPr>
          <p:sp>
            <p:nvSpPr>
              <p:cNvPr id="13" name="Freeform 13"/>
              <p:cNvSpPr/>
              <p:nvPr/>
            </p:nvSpPr>
            <p:spPr>
              <a:xfrm>
                <a:off x="16351" y="0"/>
                <a:ext cx="1237228" cy="2257821"/>
              </a:xfrm>
              <a:custGeom>
                <a:avLst/>
                <a:gdLst/>
                <a:ahLst/>
                <a:cxnLst/>
                <a:rect l="l" t="t" r="r" b="b"/>
                <a:pathLst>
                  <a:path w="1237228" h="2257821">
                    <a:moveTo>
                      <a:pt x="618649" y="0"/>
                    </a:moveTo>
                    <a:lnTo>
                      <a:pt x="618649" y="0"/>
                    </a:lnTo>
                    <a:cubicBezTo>
                      <a:pt x="562511"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1"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close/>
                  </a:path>
                </a:pathLst>
              </a:custGeom>
              <a:solidFill>
                <a:srgbClr val="A45EA4"/>
              </a:solidFill>
            </p:spPr>
          </p:sp>
          <p:sp>
            <p:nvSpPr>
              <p:cNvPr id="14" name="Freeform 14"/>
              <p:cNvSpPr/>
              <p:nvPr/>
            </p:nvSpPr>
            <p:spPr>
              <a:xfrm>
                <a:off x="16351" y="0"/>
                <a:ext cx="13238727" cy="11542932"/>
              </a:xfrm>
              <a:custGeom>
                <a:avLst/>
                <a:gdLst/>
                <a:ahLst/>
                <a:cxnLst/>
                <a:rect l="l" t="t" r="r" b="b"/>
                <a:pathLst>
                  <a:path w="13238727" h="11542932">
                    <a:moveTo>
                      <a:pt x="1952149" y="0"/>
                    </a:moveTo>
                    <a:lnTo>
                      <a:pt x="1952149" y="0"/>
                    </a:lnTo>
                    <a:cubicBezTo>
                      <a:pt x="1896012" y="0"/>
                      <a:pt x="1842173" y="22301"/>
                      <a:pt x="1802478" y="61996"/>
                    </a:cubicBezTo>
                    <a:cubicBezTo>
                      <a:pt x="1762783" y="101691"/>
                      <a:pt x="1740482" y="155529"/>
                      <a:pt x="1740482" y="211667"/>
                    </a:cubicBezTo>
                    <a:lnTo>
                      <a:pt x="1740482" y="282222"/>
                    </a:lnTo>
                    <a:cubicBezTo>
                      <a:pt x="1741003" y="398753"/>
                      <a:pt x="1835617" y="492944"/>
                      <a:pt x="1952149" y="492944"/>
                    </a:cubicBezTo>
                    <a:cubicBezTo>
                      <a:pt x="2068681" y="492944"/>
                      <a:pt x="2163295" y="398753"/>
                      <a:pt x="2163816" y="282222"/>
                    </a:cubicBezTo>
                    <a:lnTo>
                      <a:pt x="2163816" y="211667"/>
                    </a:lnTo>
                    <a:cubicBezTo>
                      <a:pt x="2163816" y="155529"/>
                      <a:pt x="2141515" y="101691"/>
                      <a:pt x="2101820" y="61996"/>
                    </a:cubicBezTo>
                    <a:cubicBezTo>
                      <a:pt x="2062125" y="22301"/>
                      <a:pt x="2008286" y="0"/>
                      <a:pt x="1952149" y="0"/>
                    </a:cubicBezTo>
                    <a:close/>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7"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close/>
                    <a:moveTo>
                      <a:pt x="3285649" y="0"/>
                    </a:moveTo>
                    <a:lnTo>
                      <a:pt x="3285649" y="0"/>
                    </a:lnTo>
                    <a:cubicBezTo>
                      <a:pt x="3229512" y="0"/>
                      <a:pt x="3175673" y="22301"/>
                      <a:pt x="3135978" y="61996"/>
                    </a:cubicBezTo>
                    <a:cubicBezTo>
                      <a:pt x="3096283" y="101691"/>
                      <a:pt x="3073982" y="155529"/>
                      <a:pt x="3073982" y="211667"/>
                    </a:cubicBezTo>
                    <a:lnTo>
                      <a:pt x="3073982" y="282222"/>
                    </a:lnTo>
                    <a:cubicBezTo>
                      <a:pt x="3074503" y="398753"/>
                      <a:pt x="3169117" y="492944"/>
                      <a:pt x="3285649" y="492944"/>
                    </a:cubicBezTo>
                    <a:cubicBezTo>
                      <a:pt x="3402181" y="492944"/>
                      <a:pt x="3496794" y="398753"/>
                      <a:pt x="3497316" y="282222"/>
                    </a:cubicBezTo>
                    <a:lnTo>
                      <a:pt x="3497316" y="211667"/>
                    </a:lnTo>
                    <a:cubicBezTo>
                      <a:pt x="3497316" y="94766"/>
                      <a:pt x="3402549" y="0"/>
                      <a:pt x="3285649" y="0"/>
                    </a:cubicBezTo>
                    <a:close/>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3" y="564437"/>
                      <a:pt x="3595980" y="634683"/>
                      <a:pt x="3638850" y="741821"/>
                    </a:cubicBezTo>
                    <a:lnTo>
                      <a:pt x="3708982" y="917222"/>
                    </a:lnTo>
                    <a:lnTo>
                      <a:pt x="3899553" y="1361934"/>
                    </a:lnTo>
                    <a:cubicBezTo>
                      <a:pt x="3904228" y="1372839"/>
                      <a:pt x="3903108"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300"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close/>
                    <a:moveTo>
                      <a:pt x="4619149" y="0"/>
                    </a:moveTo>
                    <a:cubicBezTo>
                      <a:pt x="4502249" y="0"/>
                      <a:pt x="4407482" y="94766"/>
                      <a:pt x="4407482" y="211667"/>
                    </a:cubicBezTo>
                    <a:lnTo>
                      <a:pt x="4407482" y="282222"/>
                    </a:lnTo>
                    <a:cubicBezTo>
                      <a:pt x="4408004" y="398753"/>
                      <a:pt x="4502617" y="492944"/>
                      <a:pt x="4619149" y="492944"/>
                    </a:cubicBezTo>
                    <a:cubicBezTo>
                      <a:pt x="4735681" y="492944"/>
                      <a:pt x="4830294" y="398753"/>
                      <a:pt x="4830816" y="282222"/>
                    </a:cubicBezTo>
                    <a:lnTo>
                      <a:pt x="4830816" y="211667"/>
                    </a:lnTo>
                    <a:cubicBezTo>
                      <a:pt x="4830816" y="94766"/>
                      <a:pt x="4736049" y="0"/>
                      <a:pt x="4619149" y="0"/>
                    </a:cubicBezTo>
                    <a:close/>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8"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800"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close/>
                    <a:moveTo>
                      <a:pt x="5952649" y="0"/>
                    </a:moveTo>
                    <a:cubicBezTo>
                      <a:pt x="5835749" y="0"/>
                      <a:pt x="5740982" y="94766"/>
                      <a:pt x="5740982" y="211667"/>
                    </a:cubicBezTo>
                    <a:lnTo>
                      <a:pt x="5740982" y="282222"/>
                    </a:lnTo>
                    <a:cubicBezTo>
                      <a:pt x="5741504" y="398753"/>
                      <a:pt x="5836117" y="492944"/>
                      <a:pt x="5952649" y="492944"/>
                    </a:cubicBezTo>
                    <a:cubicBezTo>
                      <a:pt x="6069181" y="492944"/>
                      <a:pt x="6163794" y="398753"/>
                      <a:pt x="6164316" y="282222"/>
                    </a:cubicBezTo>
                    <a:lnTo>
                      <a:pt x="6164316" y="211667"/>
                    </a:lnTo>
                    <a:cubicBezTo>
                      <a:pt x="6164316" y="94766"/>
                      <a:pt x="6069549" y="0"/>
                      <a:pt x="5952649" y="0"/>
                    </a:cubicBezTo>
                    <a:close/>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2" y="2239141"/>
                      <a:pt x="6293048" y="2246392"/>
                    </a:cubicBezTo>
                    <a:cubicBezTo>
                      <a:pt x="6286374" y="2253643"/>
                      <a:pt x="6276970" y="2257771"/>
                      <a:pt x="6267115" y="2257778"/>
                    </a:cubicBezTo>
                    <a:lnTo>
                      <a:pt x="6213281" y="2257778"/>
                    </a:lnTo>
                    <a:cubicBezTo>
                      <a:pt x="6144300"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6" y="2239141"/>
                      <a:pt x="5602238" y="2229429"/>
                      <a:pt x="5603046" y="2219607"/>
                    </a:cubicBezTo>
                    <a:lnTo>
                      <a:pt x="5670427" y="1411111"/>
                    </a:lnTo>
                    <a:lnTo>
                      <a:pt x="5733433" y="969998"/>
                    </a:lnTo>
                    <a:close/>
                    <a:moveTo>
                      <a:pt x="7286149" y="0"/>
                    </a:moveTo>
                    <a:cubicBezTo>
                      <a:pt x="7230011" y="0"/>
                      <a:pt x="7176173" y="22300"/>
                      <a:pt x="7136478" y="61996"/>
                    </a:cubicBezTo>
                    <a:cubicBezTo>
                      <a:pt x="7096782" y="101691"/>
                      <a:pt x="7074482" y="155529"/>
                      <a:pt x="7074482" y="211667"/>
                    </a:cubicBezTo>
                    <a:lnTo>
                      <a:pt x="7074482" y="282222"/>
                    </a:lnTo>
                    <a:cubicBezTo>
                      <a:pt x="7075003" y="398753"/>
                      <a:pt x="7169617" y="492945"/>
                      <a:pt x="7286149" y="492945"/>
                    </a:cubicBezTo>
                    <a:cubicBezTo>
                      <a:pt x="7402681" y="492945"/>
                      <a:pt x="7497295" y="398753"/>
                      <a:pt x="7497816" y="282222"/>
                    </a:cubicBezTo>
                    <a:lnTo>
                      <a:pt x="7497816" y="211667"/>
                    </a:lnTo>
                    <a:cubicBezTo>
                      <a:pt x="7497816" y="155529"/>
                      <a:pt x="7475516" y="101691"/>
                      <a:pt x="7435820" y="61996"/>
                    </a:cubicBezTo>
                    <a:cubicBezTo>
                      <a:pt x="7396125" y="22300"/>
                      <a:pt x="7342287" y="0"/>
                      <a:pt x="7286149" y="0"/>
                    </a:cubicBezTo>
                    <a:close/>
                    <a:moveTo>
                      <a:pt x="7066933" y="969998"/>
                    </a:moveTo>
                    <a:cubicBezTo>
                      <a:pt x="7068132" y="961884"/>
                      <a:pt x="7056703" y="958709"/>
                      <a:pt x="7053528" y="966258"/>
                    </a:cubicBez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518841" y="966258"/>
                    </a:lnTo>
                    <a:cubicBezTo>
                      <a:pt x="7515595" y="958709"/>
                      <a:pt x="7504236" y="961884"/>
                      <a:pt x="7505365" y="969998"/>
                    </a:cubicBezTo>
                    <a:lnTo>
                      <a:pt x="7568371" y="1411111"/>
                    </a:lnTo>
                    <a:lnTo>
                      <a:pt x="7635752" y="2219607"/>
                    </a:lnTo>
                    <a:cubicBezTo>
                      <a:pt x="7636560" y="2229429"/>
                      <a:pt x="7633222" y="2239141"/>
                      <a:pt x="7626548" y="2246392"/>
                    </a:cubicBezTo>
                    <a:cubicBezTo>
                      <a:pt x="7619874" y="2253643"/>
                      <a:pt x="7610470" y="2257771"/>
                      <a:pt x="7600615" y="2257778"/>
                    </a:cubicBezTo>
                    <a:lnTo>
                      <a:pt x="7546781" y="2257778"/>
                    </a:lnTo>
                    <a:cubicBezTo>
                      <a:pt x="7477799" y="2257786"/>
                      <a:pt x="7418922" y="2207921"/>
                      <a:pt x="7407575" y="2139879"/>
                    </a:cubicBezTo>
                    <a:lnTo>
                      <a:pt x="7293204" y="1452880"/>
                    </a:lnTo>
                    <a:cubicBezTo>
                      <a:pt x="7291864" y="1444978"/>
                      <a:pt x="7280575" y="1444978"/>
                      <a:pt x="7279235" y="1452880"/>
                    </a:cubicBezTo>
                    <a:lnTo>
                      <a:pt x="7164794" y="2139879"/>
                    </a:lnTo>
                    <a:cubicBezTo>
                      <a:pt x="7153442" y="2207948"/>
                      <a:pt x="7094525" y="2257821"/>
                      <a:pt x="7025517" y="2257778"/>
                    </a:cubicBezTo>
                    <a:lnTo>
                      <a:pt x="6971683" y="2257778"/>
                    </a:lnTo>
                    <a:cubicBezTo>
                      <a:pt x="6961828" y="2257771"/>
                      <a:pt x="6952424" y="2253643"/>
                      <a:pt x="6945750" y="2246392"/>
                    </a:cubicBezTo>
                    <a:cubicBezTo>
                      <a:pt x="6939076" y="2239141"/>
                      <a:pt x="6935738" y="2229429"/>
                      <a:pt x="6936546" y="2219607"/>
                    </a:cubicBezTo>
                    <a:lnTo>
                      <a:pt x="7003927" y="1411111"/>
                    </a:lnTo>
                    <a:lnTo>
                      <a:pt x="7066933" y="969998"/>
                    </a:lnTo>
                    <a:close/>
                    <a:moveTo>
                      <a:pt x="8619649" y="0"/>
                    </a:moveTo>
                    <a:cubicBezTo>
                      <a:pt x="8563511" y="0"/>
                      <a:pt x="8509673" y="22300"/>
                      <a:pt x="8469978" y="61996"/>
                    </a:cubicBezTo>
                    <a:cubicBezTo>
                      <a:pt x="8430282" y="101691"/>
                      <a:pt x="8407982" y="155529"/>
                      <a:pt x="8407982" y="211667"/>
                    </a:cubicBezTo>
                    <a:lnTo>
                      <a:pt x="8407982" y="282222"/>
                    </a:lnTo>
                    <a:cubicBezTo>
                      <a:pt x="8408503" y="398753"/>
                      <a:pt x="8503117" y="492945"/>
                      <a:pt x="8619649" y="492945"/>
                    </a:cubicBezTo>
                    <a:cubicBezTo>
                      <a:pt x="8736181" y="492945"/>
                      <a:pt x="8830795" y="398753"/>
                      <a:pt x="8831316" y="282222"/>
                    </a:cubicBezTo>
                    <a:lnTo>
                      <a:pt x="8831316" y="211667"/>
                    </a:lnTo>
                    <a:cubicBezTo>
                      <a:pt x="8831316" y="155529"/>
                      <a:pt x="8809016" y="101691"/>
                      <a:pt x="8769320" y="61996"/>
                    </a:cubicBezTo>
                    <a:cubicBezTo>
                      <a:pt x="8729625" y="22300"/>
                      <a:pt x="8675787" y="0"/>
                      <a:pt x="8619649" y="0"/>
                    </a:cubicBezTo>
                    <a:close/>
                    <a:moveTo>
                      <a:pt x="8400433" y="969998"/>
                    </a:moveTo>
                    <a:cubicBezTo>
                      <a:pt x="8401632" y="961884"/>
                      <a:pt x="8390203" y="958709"/>
                      <a:pt x="8387028" y="966258"/>
                    </a:cubicBezTo>
                    <a:lnTo>
                      <a:pt x="8233004" y="1325598"/>
                    </a:lnTo>
                    <a:cubicBezTo>
                      <a:pt x="8210748" y="1377518"/>
                      <a:pt x="8159672" y="1411161"/>
                      <a:pt x="8103182" y="1411111"/>
                    </a:cubicBezTo>
                    <a:lnTo>
                      <a:pt x="8038130" y="1411111"/>
                    </a:lnTo>
                    <a:cubicBezTo>
                      <a:pt x="8026266" y="1411122"/>
                      <a:pt x="8015191" y="1405168"/>
                      <a:pt x="8008655" y="1395265"/>
                    </a:cubicBezTo>
                    <a:cubicBezTo>
                      <a:pt x="8002120" y="1385363"/>
                      <a:pt x="8001000" y="1372839"/>
                      <a:pt x="8005675" y="1361934"/>
                    </a:cubicBezTo>
                    <a:lnTo>
                      <a:pt x="8196316" y="917222"/>
                    </a:lnTo>
                    <a:lnTo>
                      <a:pt x="8266448" y="741821"/>
                    </a:lnTo>
                    <a:cubicBezTo>
                      <a:pt x="8309318" y="634683"/>
                      <a:pt x="8413094" y="564437"/>
                      <a:pt x="8528491" y="564444"/>
                    </a:cubicBezTo>
                    <a:lnTo>
                      <a:pt x="8710807" y="564444"/>
                    </a:lnTo>
                    <a:cubicBezTo>
                      <a:pt x="8826204" y="564437"/>
                      <a:pt x="8929980" y="634683"/>
                      <a:pt x="8972850" y="741821"/>
                    </a:cubicBezTo>
                    <a:lnTo>
                      <a:pt x="9042982" y="917222"/>
                    </a:lnTo>
                    <a:lnTo>
                      <a:pt x="9233553" y="1361934"/>
                    </a:lnTo>
                    <a:cubicBezTo>
                      <a:pt x="9238228" y="1372839"/>
                      <a:pt x="9237107" y="1385363"/>
                      <a:pt x="9230572" y="1395265"/>
                    </a:cubicBezTo>
                    <a:cubicBezTo>
                      <a:pt x="9224037" y="1405168"/>
                      <a:pt x="9212962" y="1411122"/>
                      <a:pt x="9201097" y="1411111"/>
                    </a:cubicBezTo>
                    <a:lnTo>
                      <a:pt x="9136045" y="1411111"/>
                    </a:lnTo>
                    <a:cubicBezTo>
                      <a:pt x="9079607" y="1411105"/>
                      <a:pt x="9028601" y="1377471"/>
                      <a:pt x="9006364" y="1325598"/>
                    </a:cubicBezTo>
                    <a:lnTo>
                      <a:pt x="8852341" y="966258"/>
                    </a:lnTo>
                    <a:cubicBezTo>
                      <a:pt x="8849095" y="958709"/>
                      <a:pt x="8837736" y="961884"/>
                      <a:pt x="8838865" y="969998"/>
                    </a:cubicBezTo>
                    <a:lnTo>
                      <a:pt x="8901871" y="1411111"/>
                    </a:lnTo>
                    <a:lnTo>
                      <a:pt x="8969252" y="2219607"/>
                    </a:lnTo>
                    <a:cubicBezTo>
                      <a:pt x="8970060" y="2229429"/>
                      <a:pt x="8966722" y="2239141"/>
                      <a:pt x="8960048" y="2246392"/>
                    </a:cubicBezTo>
                    <a:cubicBezTo>
                      <a:pt x="8953374" y="2253643"/>
                      <a:pt x="8943970" y="2257771"/>
                      <a:pt x="8934115" y="2257778"/>
                    </a:cubicBezTo>
                    <a:lnTo>
                      <a:pt x="8880281" y="2257778"/>
                    </a:lnTo>
                    <a:cubicBezTo>
                      <a:pt x="8811299" y="2257786"/>
                      <a:pt x="8752422" y="2207921"/>
                      <a:pt x="8741075" y="2139879"/>
                    </a:cubicBezTo>
                    <a:lnTo>
                      <a:pt x="8626704" y="1452880"/>
                    </a:lnTo>
                    <a:cubicBezTo>
                      <a:pt x="8625364" y="1444978"/>
                      <a:pt x="8614075" y="1444978"/>
                      <a:pt x="8612735" y="1452880"/>
                    </a:cubicBezTo>
                    <a:lnTo>
                      <a:pt x="8498294" y="2139879"/>
                    </a:lnTo>
                    <a:cubicBezTo>
                      <a:pt x="8486942" y="2207948"/>
                      <a:pt x="8428025" y="2257821"/>
                      <a:pt x="8359017" y="2257778"/>
                    </a:cubicBezTo>
                    <a:lnTo>
                      <a:pt x="8305183" y="2257778"/>
                    </a:lnTo>
                    <a:cubicBezTo>
                      <a:pt x="8295328" y="2257771"/>
                      <a:pt x="8285924" y="2253643"/>
                      <a:pt x="8279250" y="2246392"/>
                    </a:cubicBezTo>
                    <a:cubicBezTo>
                      <a:pt x="8272576" y="2239141"/>
                      <a:pt x="8269238" y="2229429"/>
                      <a:pt x="8270046" y="2219607"/>
                    </a:cubicBezTo>
                    <a:lnTo>
                      <a:pt x="8337427" y="1411111"/>
                    </a:lnTo>
                    <a:lnTo>
                      <a:pt x="8400433" y="969998"/>
                    </a:lnTo>
                    <a:close/>
                    <a:moveTo>
                      <a:pt x="9953149" y="0"/>
                    </a:moveTo>
                    <a:cubicBezTo>
                      <a:pt x="9897011" y="0"/>
                      <a:pt x="9843173" y="22300"/>
                      <a:pt x="9803478" y="61996"/>
                    </a:cubicBezTo>
                    <a:cubicBezTo>
                      <a:pt x="9763782" y="101691"/>
                      <a:pt x="9741482" y="155529"/>
                      <a:pt x="9741482" y="211667"/>
                    </a:cubicBezTo>
                    <a:lnTo>
                      <a:pt x="9741482" y="282222"/>
                    </a:lnTo>
                    <a:cubicBezTo>
                      <a:pt x="9742003" y="398753"/>
                      <a:pt x="9836617" y="492945"/>
                      <a:pt x="9953149" y="492945"/>
                    </a:cubicBezTo>
                    <a:cubicBezTo>
                      <a:pt x="10069681" y="492945"/>
                      <a:pt x="10164295" y="398753"/>
                      <a:pt x="10164816" y="282222"/>
                    </a:cubicBezTo>
                    <a:lnTo>
                      <a:pt x="10164816" y="211667"/>
                    </a:lnTo>
                    <a:cubicBezTo>
                      <a:pt x="10164816" y="155529"/>
                      <a:pt x="10142516" y="101691"/>
                      <a:pt x="10102820" y="61996"/>
                    </a:cubicBezTo>
                    <a:cubicBezTo>
                      <a:pt x="10063125" y="22300"/>
                      <a:pt x="10009287" y="0"/>
                      <a:pt x="9953149" y="0"/>
                    </a:cubicBezTo>
                    <a:close/>
                    <a:moveTo>
                      <a:pt x="9733933" y="969998"/>
                    </a:moveTo>
                    <a:cubicBezTo>
                      <a:pt x="9735132" y="961884"/>
                      <a:pt x="9723703" y="958709"/>
                      <a:pt x="9720528" y="966258"/>
                    </a:cubicBezTo>
                    <a:lnTo>
                      <a:pt x="9566504" y="1325598"/>
                    </a:lnTo>
                    <a:cubicBezTo>
                      <a:pt x="9544248" y="1377518"/>
                      <a:pt x="9493172" y="1411161"/>
                      <a:pt x="9436682" y="1411111"/>
                    </a:cubicBezTo>
                    <a:lnTo>
                      <a:pt x="9371630" y="1411111"/>
                    </a:lnTo>
                    <a:cubicBezTo>
                      <a:pt x="9359766" y="1411122"/>
                      <a:pt x="9348691" y="1405168"/>
                      <a:pt x="9342155" y="1395265"/>
                    </a:cubicBezTo>
                    <a:cubicBezTo>
                      <a:pt x="9335620" y="1385363"/>
                      <a:pt x="9334500" y="1372839"/>
                      <a:pt x="9339175" y="1361934"/>
                    </a:cubicBezTo>
                    <a:lnTo>
                      <a:pt x="9529816" y="917222"/>
                    </a:lnTo>
                    <a:lnTo>
                      <a:pt x="9599948" y="741821"/>
                    </a:lnTo>
                    <a:cubicBezTo>
                      <a:pt x="9642818" y="634683"/>
                      <a:pt x="9746594" y="564437"/>
                      <a:pt x="9861991" y="564444"/>
                    </a:cubicBezTo>
                    <a:lnTo>
                      <a:pt x="10044307" y="564444"/>
                    </a:lnTo>
                    <a:cubicBezTo>
                      <a:pt x="10159704" y="564437"/>
                      <a:pt x="10263480" y="634683"/>
                      <a:pt x="10306350" y="741821"/>
                    </a:cubicBezTo>
                    <a:lnTo>
                      <a:pt x="10376482" y="917222"/>
                    </a:lnTo>
                    <a:lnTo>
                      <a:pt x="10567053" y="1361934"/>
                    </a:lnTo>
                    <a:cubicBezTo>
                      <a:pt x="10571728" y="1372839"/>
                      <a:pt x="10570607" y="1385363"/>
                      <a:pt x="10564072" y="1395265"/>
                    </a:cubicBezTo>
                    <a:cubicBezTo>
                      <a:pt x="10557537" y="1405168"/>
                      <a:pt x="10546462" y="1411122"/>
                      <a:pt x="10534597" y="1411111"/>
                    </a:cubicBezTo>
                    <a:lnTo>
                      <a:pt x="10469545" y="1411111"/>
                    </a:lnTo>
                    <a:cubicBezTo>
                      <a:pt x="10413107" y="1411105"/>
                      <a:pt x="10362101" y="1377471"/>
                      <a:pt x="10339864" y="1325598"/>
                    </a:cubicBezTo>
                    <a:lnTo>
                      <a:pt x="10185841" y="966258"/>
                    </a:lnTo>
                    <a:cubicBezTo>
                      <a:pt x="10182595" y="958709"/>
                      <a:pt x="10171236" y="961884"/>
                      <a:pt x="10172365" y="969998"/>
                    </a:cubicBezTo>
                    <a:lnTo>
                      <a:pt x="10235371" y="1411111"/>
                    </a:lnTo>
                    <a:lnTo>
                      <a:pt x="10302752" y="2219607"/>
                    </a:lnTo>
                    <a:cubicBezTo>
                      <a:pt x="10303560" y="2229429"/>
                      <a:pt x="10300222" y="2239141"/>
                      <a:pt x="10293548" y="2246392"/>
                    </a:cubicBezTo>
                    <a:cubicBezTo>
                      <a:pt x="10286874" y="2253643"/>
                      <a:pt x="10277470" y="2257771"/>
                      <a:pt x="10267615" y="2257778"/>
                    </a:cubicBezTo>
                    <a:lnTo>
                      <a:pt x="10213781" y="2257778"/>
                    </a:lnTo>
                    <a:cubicBezTo>
                      <a:pt x="10144799" y="2257786"/>
                      <a:pt x="10085922" y="2207921"/>
                      <a:pt x="10074575" y="2139879"/>
                    </a:cubicBezTo>
                    <a:lnTo>
                      <a:pt x="9960204" y="1452880"/>
                    </a:lnTo>
                    <a:cubicBezTo>
                      <a:pt x="9958864" y="1444978"/>
                      <a:pt x="9947575" y="1444978"/>
                      <a:pt x="9946235" y="1452880"/>
                    </a:cubicBezTo>
                    <a:lnTo>
                      <a:pt x="9831794" y="2139879"/>
                    </a:lnTo>
                    <a:cubicBezTo>
                      <a:pt x="9820442" y="2207948"/>
                      <a:pt x="9761525" y="2257821"/>
                      <a:pt x="9692517" y="2257778"/>
                    </a:cubicBezTo>
                    <a:lnTo>
                      <a:pt x="9638683" y="2257778"/>
                    </a:lnTo>
                    <a:cubicBezTo>
                      <a:pt x="9628828" y="2257771"/>
                      <a:pt x="9619424" y="2253643"/>
                      <a:pt x="9612750" y="2246392"/>
                    </a:cubicBezTo>
                    <a:cubicBezTo>
                      <a:pt x="9606076" y="2239141"/>
                      <a:pt x="9602738" y="2229429"/>
                      <a:pt x="9603546" y="2219607"/>
                    </a:cubicBezTo>
                    <a:lnTo>
                      <a:pt x="9670927" y="1411111"/>
                    </a:lnTo>
                    <a:lnTo>
                      <a:pt x="9733933" y="969998"/>
                    </a:lnTo>
                    <a:close/>
                    <a:moveTo>
                      <a:pt x="11286649" y="0"/>
                    </a:moveTo>
                    <a:cubicBezTo>
                      <a:pt x="11230511" y="0"/>
                      <a:pt x="11176673" y="22300"/>
                      <a:pt x="11136978" y="61996"/>
                    </a:cubicBezTo>
                    <a:cubicBezTo>
                      <a:pt x="11097282" y="101691"/>
                      <a:pt x="11074982" y="155529"/>
                      <a:pt x="11074982" y="211667"/>
                    </a:cubicBezTo>
                    <a:lnTo>
                      <a:pt x="11074982" y="282222"/>
                    </a:lnTo>
                    <a:cubicBezTo>
                      <a:pt x="11075503" y="398753"/>
                      <a:pt x="11170117" y="492945"/>
                      <a:pt x="11286649" y="492945"/>
                    </a:cubicBezTo>
                    <a:cubicBezTo>
                      <a:pt x="11403181" y="492945"/>
                      <a:pt x="11497795" y="398753"/>
                      <a:pt x="11498316" y="282222"/>
                    </a:cubicBezTo>
                    <a:lnTo>
                      <a:pt x="11498316" y="211667"/>
                    </a:lnTo>
                    <a:cubicBezTo>
                      <a:pt x="11498316" y="155529"/>
                      <a:pt x="11476016" y="101691"/>
                      <a:pt x="11436320" y="61996"/>
                    </a:cubicBezTo>
                    <a:cubicBezTo>
                      <a:pt x="11396625" y="22300"/>
                      <a:pt x="11342787" y="0"/>
                      <a:pt x="11286649" y="0"/>
                    </a:cubicBezTo>
                    <a:close/>
                    <a:moveTo>
                      <a:pt x="11067433" y="969998"/>
                    </a:moveTo>
                    <a:cubicBezTo>
                      <a:pt x="11068632" y="961884"/>
                      <a:pt x="11057203" y="958709"/>
                      <a:pt x="11054028" y="966258"/>
                    </a:cubicBezTo>
                    <a:lnTo>
                      <a:pt x="10900004" y="1325598"/>
                    </a:lnTo>
                    <a:cubicBezTo>
                      <a:pt x="10877748" y="1377518"/>
                      <a:pt x="10826672" y="1411161"/>
                      <a:pt x="10770182" y="1411111"/>
                    </a:cubicBezTo>
                    <a:lnTo>
                      <a:pt x="10705130" y="1411111"/>
                    </a:lnTo>
                    <a:cubicBezTo>
                      <a:pt x="10693266" y="1411122"/>
                      <a:pt x="10682191" y="1405168"/>
                      <a:pt x="10675655" y="1395265"/>
                    </a:cubicBezTo>
                    <a:cubicBezTo>
                      <a:pt x="10669120" y="1385363"/>
                      <a:pt x="10668000" y="1372839"/>
                      <a:pt x="10672675" y="1361934"/>
                    </a:cubicBezTo>
                    <a:lnTo>
                      <a:pt x="10863316" y="917222"/>
                    </a:lnTo>
                    <a:lnTo>
                      <a:pt x="10933448" y="741821"/>
                    </a:lnTo>
                    <a:cubicBezTo>
                      <a:pt x="10976318" y="634683"/>
                      <a:pt x="11080094" y="564437"/>
                      <a:pt x="11195491" y="564444"/>
                    </a:cubicBezTo>
                    <a:lnTo>
                      <a:pt x="11377807" y="564444"/>
                    </a:lnTo>
                    <a:cubicBezTo>
                      <a:pt x="11493204" y="564437"/>
                      <a:pt x="11596980" y="634683"/>
                      <a:pt x="11639850" y="741821"/>
                    </a:cubicBezTo>
                    <a:lnTo>
                      <a:pt x="11709982" y="917222"/>
                    </a:lnTo>
                    <a:lnTo>
                      <a:pt x="11900553" y="1361934"/>
                    </a:lnTo>
                    <a:cubicBezTo>
                      <a:pt x="11905228" y="1372839"/>
                      <a:pt x="11904107" y="1385363"/>
                      <a:pt x="11897572" y="1395265"/>
                    </a:cubicBezTo>
                    <a:cubicBezTo>
                      <a:pt x="11891037" y="1405168"/>
                      <a:pt x="11879962" y="1411122"/>
                      <a:pt x="11868097" y="1411111"/>
                    </a:cubicBezTo>
                    <a:lnTo>
                      <a:pt x="11803045" y="1411111"/>
                    </a:lnTo>
                    <a:cubicBezTo>
                      <a:pt x="11746607" y="1411105"/>
                      <a:pt x="11695601" y="1377471"/>
                      <a:pt x="11673364" y="1325598"/>
                    </a:cubicBezTo>
                    <a:lnTo>
                      <a:pt x="11519341" y="966258"/>
                    </a:lnTo>
                    <a:cubicBezTo>
                      <a:pt x="11516095" y="958709"/>
                      <a:pt x="11504736" y="961884"/>
                      <a:pt x="11505865" y="969998"/>
                    </a:cubicBezTo>
                    <a:lnTo>
                      <a:pt x="11568871" y="1411111"/>
                    </a:lnTo>
                    <a:lnTo>
                      <a:pt x="11636252" y="2219607"/>
                    </a:lnTo>
                    <a:cubicBezTo>
                      <a:pt x="11637060" y="2229429"/>
                      <a:pt x="11633722" y="2239141"/>
                      <a:pt x="11627048" y="2246392"/>
                    </a:cubicBezTo>
                    <a:cubicBezTo>
                      <a:pt x="11620374" y="2253643"/>
                      <a:pt x="11610970" y="2257771"/>
                      <a:pt x="11601115" y="2257778"/>
                    </a:cubicBezTo>
                    <a:lnTo>
                      <a:pt x="11547281" y="2257778"/>
                    </a:lnTo>
                    <a:cubicBezTo>
                      <a:pt x="11478299" y="2257786"/>
                      <a:pt x="11419422" y="2207921"/>
                      <a:pt x="11408075" y="2139879"/>
                    </a:cubicBezTo>
                    <a:lnTo>
                      <a:pt x="11293704" y="1452880"/>
                    </a:lnTo>
                    <a:cubicBezTo>
                      <a:pt x="11292364" y="1444978"/>
                      <a:pt x="11281075" y="1444978"/>
                      <a:pt x="11279735" y="1452880"/>
                    </a:cubicBezTo>
                    <a:lnTo>
                      <a:pt x="11165294" y="2139879"/>
                    </a:lnTo>
                    <a:cubicBezTo>
                      <a:pt x="11153942" y="2207948"/>
                      <a:pt x="11095025" y="2257821"/>
                      <a:pt x="11026017" y="2257778"/>
                    </a:cubicBezTo>
                    <a:lnTo>
                      <a:pt x="10972183" y="2257778"/>
                    </a:lnTo>
                    <a:cubicBezTo>
                      <a:pt x="10962328" y="2257771"/>
                      <a:pt x="10952924" y="2253643"/>
                      <a:pt x="10946250" y="2246392"/>
                    </a:cubicBezTo>
                    <a:cubicBezTo>
                      <a:pt x="10939576" y="2239141"/>
                      <a:pt x="10936238" y="2229429"/>
                      <a:pt x="10937046" y="2219607"/>
                    </a:cubicBezTo>
                    <a:lnTo>
                      <a:pt x="11004427" y="1411111"/>
                    </a:lnTo>
                    <a:lnTo>
                      <a:pt x="11067433" y="969998"/>
                    </a:lnTo>
                    <a:close/>
                    <a:moveTo>
                      <a:pt x="12620149" y="0"/>
                    </a:moveTo>
                    <a:cubicBezTo>
                      <a:pt x="12564011" y="0"/>
                      <a:pt x="12510173" y="22300"/>
                      <a:pt x="12470478" y="61996"/>
                    </a:cubicBezTo>
                    <a:cubicBezTo>
                      <a:pt x="12430782" y="101691"/>
                      <a:pt x="12408482" y="155529"/>
                      <a:pt x="12408482" y="211667"/>
                    </a:cubicBezTo>
                    <a:lnTo>
                      <a:pt x="12408482" y="282222"/>
                    </a:lnTo>
                    <a:cubicBezTo>
                      <a:pt x="12409003" y="398753"/>
                      <a:pt x="12503617" y="492945"/>
                      <a:pt x="12620149" y="492945"/>
                    </a:cubicBezTo>
                    <a:cubicBezTo>
                      <a:pt x="12736681" y="492945"/>
                      <a:pt x="12831295" y="398753"/>
                      <a:pt x="12831816" y="282222"/>
                    </a:cubicBezTo>
                    <a:lnTo>
                      <a:pt x="12831816" y="211667"/>
                    </a:lnTo>
                    <a:cubicBezTo>
                      <a:pt x="12831816" y="155529"/>
                      <a:pt x="12809516" y="101691"/>
                      <a:pt x="12769820" y="61996"/>
                    </a:cubicBezTo>
                    <a:cubicBezTo>
                      <a:pt x="12730125" y="22300"/>
                      <a:pt x="12676287" y="0"/>
                      <a:pt x="12620149" y="0"/>
                    </a:cubicBezTo>
                    <a:close/>
                    <a:moveTo>
                      <a:pt x="12400933" y="969998"/>
                    </a:moveTo>
                    <a:cubicBezTo>
                      <a:pt x="12402132" y="961884"/>
                      <a:pt x="12390703" y="958709"/>
                      <a:pt x="12387528" y="966258"/>
                    </a:cubicBezTo>
                    <a:lnTo>
                      <a:pt x="12233504" y="1325598"/>
                    </a:lnTo>
                    <a:cubicBezTo>
                      <a:pt x="12211248" y="1377518"/>
                      <a:pt x="12160172" y="1411161"/>
                      <a:pt x="12103682" y="1411111"/>
                    </a:cubicBezTo>
                    <a:lnTo>
                      <a:pt x="12038630" y="1411111"/>
                    </a:lnTo>
                    <a:cubicBezTo>
                      <a:pt x="12026766" y="1411122"/>
                      <a:pt x="12015691" y="1405168"/>
                      <a:pt x="12009155" y="1395265"/>
                    </a:cubicBezTo>
                    <a:cubicBezTo>
                      <a:pt x="12002620" y="1385363"/>
                      <a:pt x="12001500" y="1372839"/>
                      <a:pt x="12006175" y="1361934"/>
                    </a:cubicBezTo>
                    <a:lnTo>
                      <a:pt x="12196816" y="917222"/>
                    </a:lnTo>
                    <a:lnTo>
                      <a:pt x="12266948" y="741821"/>
                    </a:lnTo>
                    <a:cubicBezTo>
                      <a:pt x="12309818" y="634683"/>
                      <a:pt x="12413594" y="564437"/>
                      <a:pt x="12528991" y="564444"/>
                    </a:cubicBezTo>
                    <a:lnTo>
                      <a:pt x="12711307" y="564444"/>
                    </a:lnTo>
                    <a:cubicBezTo>
                      <a:pt x="12826704" y="564437"/>
                      <a:pt x="12930480" y="634683"/>
                      <a:pt x="12973350" y="741821"/>
                    </a:cubicBezTo>
                    <a:lnTo>
                      <a:pt x="13043483" y="917222"/>
                    </a:lnTo>
                    <a:lnTo>
                      <a:pt x="13234053" y="1361934"/>
                    </a:lnTo>
                    <a:cubicBezTo>
                      <a:pt x="13238727" y="1372839"/>
                      <a:pt x="13237607" y="1385363"/>
                      <a:pt x="13231071" y="1395265"/>
                    </a:cubicBezTo>
                    <a:cubicBezTo>
                      <a:pt x="13224537" y="1405168"/>
                      <a:pt x="13213462" y="1411122"/>
                      <a:pt x="13201597" y="1411111"/>
                    </a:cubicBezTo>
                    <a:lnTo>
                      <a:pt x="13136545" y="1411111"/>
                    </a:lnTo>
                    <a:cubicBezTo>
                      <a:pt x="13080107" y="1411105"/>
                      <a:pt x="13029101" y="1377471"/>
                      <a:pt x="13006863" y="1325598"/>
                    </a:cubicBezTo>
                    <a:lnTo>
                      <a:pt x="12852841" y="966258"/>
                    </a:lnTo>
                    <a:cubicBezTo>
                      <a:pt x="12849595" y="958709"/>
                      <a:pt x="12838236" y="961884"/>
                      <a:pt x="12839365" y="969998"/>
                    </a:cubicBezTo>
                    <a:lnTo>
                      <a:pt x="12902371" y="1411111"/>
                    </a:lnTo>
                    <a:lnTo>
                      <a:pt x="12969752" y="2219607"/>
                    </a:lnTo>
                    <a:cubicBezTo>
                      <a:pt x="12970560" y="2229429"/>
                      <a:pt x="12967222" y="2239141"/>
                      <a:pt x="12960548" y="2246392"/>
                    </a:cubicBezTo>
                    <a:cubicBezTo>
                      <a:pt x="12953874" y="2253643"/>
                      <a:pt x="12944470" y="2257771"/>
                      <a:pt x="12934615" y="2257778"/>
                    </a:cubicBezTo>
                    <a:lnTo>
                      <a:pt x="12880781" y="2257778"/>
                    </a:lnTo>
                    <a:cubicBezTo>
                      <a:pt x="12811799" y="2257786"/>
                      <a:pt x="12752922" y="2207921"/>
                      <a:pt x="12741575" y="2139879"/>
                    </a:cubicBezTo>
                    <a:lnTo>
                      <a:pt x="12627204" y="1452880"/>
                    </a:lnTo>
                    <a:cubicBezTo>
                      <a:pt x="12625864" y="1444978"/>
                      <a:pt x="12614575" y="1444978"/>
                      <a:pt x="12613235" y="1452880"/>
                    </a:cubicBezTo>
                    <a:lnTo>
                      <a:pt x="12498794" y="2139879"/>
                    </a:lnTo>
                    <a:cubicBezTo>
                      <a:pt x="12487442" y="2207948"/>
                      <a:pt x="12428525" y="2257821"/>
                      <a:pt x="12359517" y="2257778"/>
                    </a:cubicBezTo>
                    <a:lnTo>
                      <a:pt x="12305683" y="2257778"/>
                    </a:lnTo>
                    <a:cubicBezTo>
                      <a:pt x="12295828" y="2257771"/>
                      <a:pt x="12286424" y="2253643"/>
                      <a:pt x="12279750" y="2246392"/>
                    </a:cubicBezTo>
                    <a:cubicBezTo>
                      <a:pt x="12273076" y="2239141"/>
                      <a:pt x="12269738" y="2229429"/>
                      <a:pt x="12270546" y="2219607"/>
                    </a:cubicBezTo>
                    <a:lnTo>
                      <a:pt x="12337927" y="1411111"/>
                    </a:lnTo>
                    <a:lnTo>
                      <a:pt x="12400933" y="969998"/>
                    </a:lnTo>
                    <a:close/>
                    <a:moveTo>
                      <a:pt x="618649" y="2321278"/>
                    </a:moveTo>
                    <a:cubicBezTo>
                      <a:pt x="562511" y="2321278"/>
                      <a:pt x="508673" y="2343578"/>
                      <a:pt x="468978" y="2383274"/>
                    </a:cubicBezTo>
                    <a:cubicBezTo>
                      <a:pt x="429283" y="2422969"/>
                      <a:pt x="406982" y="2476807"/>
                      <a:pt x="406982" y="2532944"/>
                    </a:cubicBezTo>
                    <a:lnTo>
                      <a:pt x="406982" y="2603500"/>
                    </a:lnTo>
                    <a:cubicBezTo>
                      <a:pt x="407503" y="2720031"/>
                      <a:pt x="502117" y="2814222"/>
                      <a:pt x="618649" y="2814222"/>
                    </a:cubicBezTo>
                    <a:cubicBezTo>
                      <a:pt x="735181" y="2814222"/>
                      <a:pt x="829794" y="2720031"/>
                      <a:pt x="830316" y="2603500"/>
                    </a:cubicBezTo>
                    <a:lnTo>
                      <a:pt x="830316" y="2532944"/>
                    </a:lnTo>
                    <a:cubicBezTo>
                      <a:pt x="830316" y="2476807"/>
                      <a:pt x="808015" y="2422969"/>
                      <a:pt x="768320" y="2383274"/>
                    </a:cubicBezTo>
                    <a:cubicBezTo>
                      <a:pt x="728625" y="2343578"/>
                      <a:pt x="674787" y="2321278"/>
                      <a:pt x="618649" y="2321278"/>
                    </a:cubicBezTo>
                    <a:close/>
                    <a:moveTo>
                      <a:pt x="399433" y="3291275"/>
                    </a:moveTo>
                    <a:cubicBezTo>
                      <a:pt x="400632" y="3283162"/>
                      <a:pt x="389202" y="3279987"/>
                      <a:pt x="386027" y="3287536"/>
                    </a:cubicBezTo>
                    <a:lnTo>
                      <a:pt x="232005" y="3646875"/>
                    </a:lnTo>
                    <a:cubicBezTo>
                      <a:pt x="209748" y="3698796"/>
                      <a:pt x="158672" y="3732439"/>
                      <a:pt x="102182" y="3732389"/>
                    </a:cubicBezTo>
                    <a:lnTo>
                      <a:pt x="37130" y="3732389"/>
                    </a:lnTo>
                    <a:cubicBezTo>
                      <a:pt x="25266" y="3732399"/>
                      <a:pt x="14190" y="3726445"/>
                      <a:pt x="7655" y="3716543"/>
                    </a:cubicBezTo>
                    <a:cubicBezTo>
                      <a:pt x="1120" y="3706641"/>
                      <a:pt x="0" y="3694116"/>
                      <a:pt x="4675" y="3683212"/>
                    </a:cubicBezTo>
                    <a:lnTo>
                      <a:pt x="195316" y="3238500"/>
                    </a:lnTo>
                    <a:lnTo>
                      <a:pt x="265448" y="3063099"/>
                    </a:lnTo>
                    <a:cubicBezTo>
                      <a:pt x="308318" y="2955961"/>
                      <a:pt x="412095" y="2885715"/>
                      <a:pt x="527491" y="2885722"/>
                    </a:cubicBezTo>
                    <a:lnTo>
                      <a:pt x="709807" y="2885722"/>
                    </a:lnTo>
                    <a:cubicBezTo>
                      <a:pt x="825203" y="2885715"/>
                      <a:pt x="928980" y="2955961"/>
                      <a:pt x="971850" y="3063099"/>
                    </a:cubicBezTo>
                    <a:lnTo>
                      <a:pt x="1041982" y="3238500"/>
                    </a:lnTo>
                    <a:lnTo>
                      <a:pt x="1232553" y="3683212"/>
                    </a:lnTo>
                    <a:cubicBezTo>
                      <a:pt x="1237228" y="3694116"/>
                      <a:pt x="1236108" y="3706641"/>
                      <a:pt x="1229572" y="3716543"/>
                    </a:cubicBezTo>
                    <a:cubicBezTo>
                      <a:pt x="1223037" y="3726445"/>
                      <a:pt x="1211962" y="3732399"/>
                      <a:pt x="1200097" y="3732389"/>
                    </a:cubicBezTo>
                    <a:lnTo>
                      <a:pt x="1135045" y="3732389"/>
                    </a:lnTo>
                    <a:cubicBezTo>
                      <a:pt x="1078607" y="3732383"/>
                      <a:pt x="1027601" y="3698749"/>
                      <a:pt x="1005364" y="3646875"/>
                    </a:cubicBezTo>
                    <a:lnTo>
                      <a:pt x="851341" y="3287536"/>
                    </a:lnTo>
                    <a:cubicBezTo>
                      <a:pt x="848096" y="3279987"/>
                      <a:pt x="836736" y="3283162"/>
                      <a:pt x="837865" y="3291275"/>
                    </a:cubicBezTo>
                    <a:lnTo>
                      <a:pt x="900871" y="3732389"/>
                    </a:lnTo>
                    <a:lnTo>
                      <a:pt x="968252" y="4540885"/>
                    </a:lnTo>
                    <a:cubicBezTo>
                      <a:pt x="969060" y="4550707"/>
                      <a:pt x="965723" y="4560419"/>
                      <a:pt x="959048" y="4567670"/>
                    </a:cubicBezTo>
                    <a:cubicBezTo>
                      <a:pt x="952374" y="4574921"/>
                      <a:pt x="942970" y="4579049"/>
                      <a:pt x="933115" y="4579055"/>
                    </a:cubicBezTo>
                    <a:lnTo>
                      <a:pt x="879281" y="4579055"/>
                    </a:lnTo>
                    <a:cubicBezTo>
                      <a:pt x="810300" y="4579064"/>
                      <a:pt x="751423" y="4529199"/>
                      <a:pt x="740075" y="4461157"/>
                    </a:cubicBezTo>
                    <a:lnTo>
                      <a:pt x="625705" y="3774158"/>
                    </a:lnTo>
                    <a:cubicBezTo>
                      <a:pt x="624364" y="3766255"/>
                      <a:pt x="613075" y="3766255"/>
                      <a:pt x="611735" y="3774158"/>
                    </a:cubicBezTo>
                    <a:lnTo>
                      <a:pt x="497293" y="4461157"/>
                    </a:lnTo>
                    <a:cubicBezTo>
                      <a:pt x="485941" y="4529225"/>
                      <a:pt x="427025" y="4579098"/>
                      <a:pt x="358017" y="4579055"/>
                    </a:cubicBezTo>
                    <a:lnTo>
                      <a:pt x="304183" y="4579055"/>
                    </a:lnTo>
                    <a:cubicBezTo>
                      <a:pt x="294328" y="4579049"/>
                      <a:pt x="284924" y="4574921"/>
                      <a:pt x="278250" y="4567670"/>
                    </a:cubicBezTo>
                    <a:cubicBezTo>
                      <a:pt x="271575" y="4560419"/>
                      <a:pt x="268238" y="4550707"/>
                      <a:pt x="269046" y="4540885"/>
                    </a:cubicBezTo>
                    <a:lnTo>
                      <a:pt x="336427" y="3732389"/>
                    </a:lnTo>
                    <a:lnTo>
                      <a:pt x="399433" y="3291275"/>
                    </a:lnTo>
                    <a:close/>
                    <a:moveTo>
                      <a:pt x="1952149" y="2321278"/>
                    </a:moveTo>
                    <a:cubicBezTo>
                      <a:pt x="1896012" y="2321278"/>
                      <a:pt x="1842173" y="2343578"/>
                      <a:pt x="1802478" y="2383273"/>
                    </a:cubicBezTo>
                    <a:cubicBezTo>
                      <a:pt x="1762783" y="2422969"/>
                      <a:pt x="1740482" y="2476807"/>
                      <a:pt x="1740482" y="2532944"/>
                    </a:cubicBezTo>
                    <a:lnTo>
                      <a:pt x="1740482" y="2603500"/>
                    </a:lnTo>
                    <a:cubicBezTo>
                      <a:pt x="1741003" y="2720031"/>
                      <a:pt x="1835617" y="2814222"/>
                      <a:pt x="1952149" y="2814222"/>
                    </a:cubicBezTo>
                    <a:cubicBezTo>
                      <a:pt x="2068681" y="2814222"/>
                      <a:pt x="2163295" y="2720031"/>
                      <a:pt x="2163816" y="2603500"/>
                    </a:cubicBezTo>
                    <a:lnTo>
                      <a:pt x="2163816" y="2532944"/>
                    </a:lnTo>
                    <a:cubicBezTo>
                      <a:pt x="2163816" y="2476807"/>
                      <a:pt x="2141515" y="2422969"/>
                      <a:pt x="2101820" y="2383273"/>
                    </a:cubicBezTo>
                    <a:cubicBezTo>
                      <a:pt x="2062125" y="2343578"/>
                      <a:pt x="2008286" y="2321278"/>
                      <a:pt x="1952149" y="2321278"/>
                    </a:cubicBezTo>
                    <a:close/>
                    <a:moveTo>
                      <a:pt x="1732933" y="3291275"/>
                    </a:moveTo>
                    <a:cubicBezTo>
                      <a:pt x="1734132" y="3283162"/>
                      <a:pt x="1722702" y="3279987"/>
                      <a:pt x="1719527" y="3287536"/>
                    </a:cubicBezTo>
                    <a:lnTo>
                      <a:pt x="1565505" y="3646875"/>
                    </a:lnTo>
                    <a:cubicBezTo>
                      <a:pt x="1543248" y="3698796"/>
                      <a:pt x="1492172" y="3732439"/>
                      <a:pt x="1435682" y="3732389"/>
                    </a:cubicBezTo>
                    <a:lnTo>
                      <a:pt x="1370630" y="3732389"/>
                    </a:lnTo>
                    <a:cubicBezTo>
                      <a:pt x="1358766" y="3732399"/>
                      <a:pt x="1347690" y="3726445"/>
                      <a:pt x="1341155" y="3716543"/>
                    </a:cubicBezTo>
                    <a:cubicBezTo>
                      <a:pt x="1334620" y="3706641"/>
                      <a:pt x="1333500" y="3694116"/>
                      <a:pt x="1338175" y="3683212"/>
                    </a:cubicBezTo>
                    <a:lnTo>
                      <a:pt x="1528816" y="3238500"/>
                    </a:lnTo>
                    <a:lnTo>
                      <a:pt x="1598948" y="3063099"/>
                    </a:lnTo>
                    <a:cubicBezTo>
                      <a:pt x="1641818" y="2955961"/>
                      <a:pt x="1745595" y="2885715"/>
                      <a:pt x="1860991" y="2885722"/>
                    </a:cubicBezTo>
                    <a:lnTo>
                      <a:pt x="2043307" y="2885722"/>
                    </a:lnTo>
                    <a:cubicBezTo>
                      <a:pt x="2158703" y="2885715"/>
                      <a:pt x="2262480" y="2955961"/>
                      <a:pt x="2305350" y="3063099"/>
                    </a:cubicBezTo>
                    <a:lnTo>
                      <a:pt x="2375482" y="3238500"/>
                    </a:lnTo>
                    <a:lnTo>
                      <a:pt x="2566053" y="3683212"/>
                    </a:lnTo>
                    <a:cubicBezTo>
                      <a:pt x="2570727" y="3694116"/>
                      <a:pt x="2569607" y="3706640"/>
                      <a:pt x="2563072" y="3716543"/>
                    </a:cubicBezTo>
                    <a:cubicBezTo>
                      <a:pt x="2556537" y="3726445"/>
                      <a:pt x="2545462" y="3732399"/>
                      <a:pt x="2533597" y="3732389"/>
                    </a:cubicBezTo>
                    <a:lnTo>
                      <a:pt x="2468545" y="3732389"/>
                    </a:lnTo>
                    <a:cubicBezTo>
                      <a:pt x="2412107" y="3732383"/>
                      <a:pt x="2361101" y="3698749"/>
                      <a:pt x="2338864" y="3646875"/>
                    </a:cubicBezTo>
                    <a:lnTo>
                      <a:pt x="2184841" y="3287536"/>
                    </a:lnTo>
                    <a:cubicBezTo>
                      <a:pt x="2181596" y="3279987"/>
                      <a:pt x="2170236" y="3283162"/>
                      <a:pt x="2171365" y="3291275"/>
                    </a:cubicBezTo>
                    <a:lnTo>
                      <a:pt x="2234371" y="3732389"/>
                    </a:lnTo>
                    <a:lnTo>
                      <a:pt x="2301752" y="4540885"/>
                    </a:lnTo>
                    <a:cubicBezTo>
                      <a:pt x="2302560" y="4550707"/>
                      <a:pt x="2299223" y="4560419"/>
                      <a:pt x="2292548" y="4567670"/>
                    </a:cubicBezTo>
                    <a:cubicBezTo>
                      <a:pt x="2285874" y="4574921"/>
                      <a:pt x="2276470" y="4579049"/>
                      <a:pt x="2266615" y="4579055"/>
                    </a:cubicBezTo>
                    <a:lnTo>
                      <a:pt x="2212781" y="4579055"/>
                    </a:lnTo>
                    <a:cubicBezTo>
                      <a:pt x="2143800" y="4579064"/>
                      <a:pt x="2084923" y="4529199"/>
                      <a:pt x="2073575" y="4461157"/>
                    </a:cubicBezTo>
                    <a:lnTo>
                      <a:pt x="1959205" y="3774158"/>
                    </a:lnTo>
                    <a:cubicBezTo>
                      <a:pt x="1957864" y="3766255"/>
                      <a:pt x="1946575" y="3766255"/>
                      <a:pt x="1945234" y="3774158"/>
                    </a:cubicBezTo>
                    <a:lnTo>
                      <a:pt x="1830793" y="4461157"/>
                    </a:lnTo>
                    <a:cubicBezTo>
                      <a:pt x="1819442" y="4529225"/>
                      <a:pt x="1760525" y="4579098"/>
                      <a:pt x="1691517" y="4579055"/>
                    </a:cubicBezTo>
                    <a:lnTo>
                      <a:pt x="1637683" y="4579055"/>
                    </a:lnTo>
                    <a:cubicBezTo>
                      <a:pt x="1627828" y="4579049"/>
                      <a:pt x="1618424" y="4574921"/>
                      <a:pt x="1611750" y="4567670"/>
                    </a:cubicBezTo>
                    <a:cubicBezTo>
                      <a:pt x="1605075" y="4560419"/>
                      <a:pt x="1601738" y="4550707"/>
                      <a:pt x="1602546" y="4540885"/>
                    </a:cubicBezTo>
                    <a:lnTo>
                      <a:pt x="1669927" y="3732389"/>
                    </a:lnTo>
                    <a:lnTo>
                      <a:pt x="1732933" y="3291275"/>
                    </a:lnTo>
                    <a:close/>
                    <a:moveTo>
                      <a:pt x="3285649" y="2321278"/>
                    </a:moveTo>
                    <a:cubicBezTo>
                      <a:pt x="3229512" y="2321278"/>
                      <a:pt x="3175673" y="2343578"/>
                      <a:pt x="3135978" y="2383273"/>
                    </a:cubicBezTo>
                    <a:cubicBezTo>
                      <a:pt x="3096283" y="2422969"/>
                      <a:pt x="3073982" y="2476807"/>
                      <a:pt x="3073982" y="2532944"/>
                    </a:cubicBezTo>
                    <a:lnTo>
                      <a:pt x="3073982" y="2603500"/>
                    </a:lnTo>
                    <a:cubicBezTo>
                      <a:pt x="3074503" y="2720031"/>
                      <a:pt x="3169117" y="2814222"/>
                      <a:pt x="3285649" y="2814222"/>
                    </a:cubicBezTo>
                    <a:cubicBezTo>
                      <a:pt x="3402181" y="2814222"/>
                      <a:pt x="3496794" y="2720031"/>
                      <a:pt x="3497316" y="2603500"/>
                    </a:cubicBezTo>
                    <a:lnTo>
                      <a:pt x="3497316" y="2532944"/>
                    </a:lnTo>
                    <a:cubicBezTo>
                      <a:pt x="3497316" y="2416044"/>
                      <a:pt x="3402549" y="2321278"/>
                      <a:pt x="3285649" y="2321278"/>
                    </a:cubicBezTo>
                    <a:close/>
                    <a:moveTo>
                      <a:pt x="3066433" y="3291275"/>
                    </a:moveTo>
                    <a:cubicBezTo>
                      <a:pt x="3067632" y="3283162"/>
                      <a:pt x="3056202" y="3279987"/>
                      <a:pt x="3053027" y="3287536"/>
                    </a:cubicBezTo>
                    <a:lnTo>
                      <a:pt x="2899005" y="3646875"/>
                    </a:lnTo>
                    <a:cubicBezTo>
                      <a:pt x="2876748" y="3698796"/>
                      <a:pt x="2825672" y="3732439"/>
                      <a:pt x="2769182" y="3732389"/>
                    </a:cubicBezTo>
                    <a:lnTo>
                      <a:pt x="2704130" y="3732389"/>
                    </a:lnTo>
                    <a:cubicBezTo>
                      <a:pt x="2692266" y="3732399"/>
                      <a:pt x="2681190" y="3726445"/>
                      <a:pt x="2674655" y="3716543"/>
                    </a:cubicBezTo>
                    <a:cubicBezTo>
                      <a:pt x="2668120" y="3706640"/>
                      <a:pt x="2667000" y="3694116"/>
                      <a:pt x="2671675" y="3683212"/>
                    </a:cubicBezTo>
                    <a:lnTo>
                      <a:pt x="2862316" y="3238500"/>
                    </a:lnTo>
                    <a:lnTo>
                      <a:pt x="2932448" y="3063099"/>
                    </a:lnTo>
                    <a:cubicBezTo>
                      <a:pt x="2975318" y="2955961"/>
                      <a:pt x="3079095" y="2885715"/>
                      <a:pt x="3194491" y="2885722"/>
                    </a:cubicBezTo>
                    <a:lnTo>
                      <a:pt x="3376807" y="2885722"/>
                    </a:lnTo>
                    <a:cubicBezTo>
                      <a:pt x="3492203" y="2885714"/>
                      <a:pt x="3595980" y="2955961"/>
                      <a:pt x="3638850" y="3063099"/>
                    </a:cubicBezTo>
                    <a:lnTo>
                      <a:pt x="3708982" y="3238500"/>
                    </a:lnTo>
                    <a:lnTo>
                      <a:pt x="3899553" y="3683212"/>
                    </a:lnTo>
                    <a:cubicBezTo>
                      <a:pt x="3904228" y="3694116"/>
                      <a:pt x="3903108" y="3706641"/>
                      <a:pt x="3896572" y="3716543"/>
                    </a:cubicBezTo>
                    <a:cubicBezTo>
                      <a:pt x="3890037" y="3726445"/>
                      <a:pt x="3878962" y="3732399"/>
                      <a:pt x="3867097" y="3732389"/>
                    </a:cubicBezTo>
                    <a:lnTo>
                      <a:pt x="3802045" y="3732389"/>
                    </a:lnTo>
                    <a:cubicBezTo>
                      <a:pt x="3745607" y="3732383"/>
                      <a:pt x="3694601" y="3698748"/>
                      <a:pt x="3672364" y="3646875"/>
                    </a:cubicBezTo>
                    <a:lnTo>
                      <a:pt x="3518341" y="3287536"/>
                    </a:lnTo>
                    <a:cubicBezTo>
                      <a:pt x="3515096" y="3279987"/>
                      <a:pt x="3503736" y="3283162"/>
                      <a:pt x="3504865" y="3291275"/>
                    </a:cubicBezTo>
                    <a:lnTo>
                      <a:pt x="3567871" y="3732389"/>
                    </a:lnTo>
                    <a:lnTo>
                      <a:pt x="3635252" y="4540885"/>
                    </a:lnTo>
                    <a:cubicBezTo>
                      <a:pt x="3636060" y="4550707"/>
                      <a:pt x="3632722" y="4560419"/>
                      <a:pt x="3626048" y="4567670"/>
                    </a:cubicBezTo>
                    <a:cubicBezTo>
                      <a:pt x="3619374" y="4574921"/>
                      <a:pt x="3609970" y="4579049"/>
                      <a:pt x="3600115" y="4579055"/>
                    </a:cubicBezTo>
                    <a:lnTo>
                      <a:pt x="3546281" y="4579055"/>
                    </a:lnTo>
                    <a:cubicBezTo>
                      <a:pt x="3477300" y="4579064"/>
                      <a:pt x="3418423" y="4529199"/>
                      <a:pt x="3407075" y="4461157"/>
                    </a:cubicBezTo>
                    <a:lnTo>
                      <a:pt x="3292704" y="3774158"/>
                    </a:lnTo>
                    <a:cubicBezTo>
                      <a:pt x="3291364" y="3766255"/>
                      <a:pt x="3280075" y="3766255"/>
                      <a:pt x="3278735" y="3774158"/>
                    </a:cubicBezTo>
                    <a:lnTo>
                      <a:pt x="3164293" y="4461157"/>
                    </a:lnTo>
                    <a:cubicBezTo>
                      <a:pt x="3152942" y="4529225"/>
                      <a:pt x="3094025" y="4579098"/>
                      <a:pt x="3025017" y="4579055"/>
                    </a:cubicBezTo>
                    <a:lnTo>
                      <a:pt x="2971183" y="4579055"/>
                    </a:lnTo>
                    <a:cubicBezTo>
                      <a:pt x="2961328" y="4579049"/>
                      <a:pt x="2951924" y="4574921"/>
                      <a:pt x="2945250" y="4567670"/>
                    </a:cubicBezTo>
                    <a:cubicBezTo>
                      <a:pt x="2938575" y="4560419"/>
                      <a:pt x="2935238" y="4550707"/>
                      <a:pt x="2936046" y="4540885"/>
                    </a:cubicBezTo>
                    <a:lnTo>
                      <a:pt x="3003427" y="3732389"/>
                    </a:lnTo>
                    <a:lnTo>
                      <a:pt x="3066433" y="3291275"/>
                    </a:lnTo>
                    <a:close/>
                    <a:moveTo>
                      <a:pt x="4619149" y="2321278"/>
                    </a:moveTo>
                    <a:cubicBezTo>
                      <a:pt x="4502249" y="2321278"/>
                      <a:pt x="4407482" y="2416044"/>
                      <a:pt x="4407482" y="2532944"/>
                    </a:cubicBezTo>
                    <a:lnTo>
                      <a:pt x="4407482" y="2603500"/>
                    </a:lnTo>
                    <a:cubicBezTo>
                      <a:pt x="4408004" y="2720031"/>
                      <a:pt x="4502617" y="2814222"/>
                      <a:pt x="4619149" y="2814222"/>
                    </a:cubicBezTo>
                    <a:cubicBezTo>
                      <a:pt x="4735681" y="2814222"/>
                      <a:pt x="4830294" y="2720031"/>
                      <a:pt x="4830816" y="2603500"/>
                    </a:cubicBezTo>
                    <a:lnTo>
                      <a:pt x="4830816" y="2532944"/>
                    </a:lnTo>
                    <a:cubicBezTo>
                      <a:pt x="4830816" y="2416044"/>
                      <a:pt x="4736049" y="2321278"/>
                      <a:pt x="4619149" y="2321278"/>
                    </a:cubicBezTo>
                    <a:close/>
                    <a:moveTo>
                      <a:pt x="4399933" y="3291275"/>
                    </a:moveTo>
                    <a:cubicBezTo>
                      <a:pt x="4401132" y="3283162"/>
                      <a:pt x="4389702" y="3279987"/>
                      <a:pt x="4386527" y="3287536"/>
                    </a:cubicBezTo>
                    <a:lnTo>
                      <a:pt x="4232504" y="3646875"/>
                    </a:lnTo>
                    <a:cubicBezTo>
                      <a:pt x="4210248" y="3698796"/>
                      <a:pt x="4159172" y="3732439"/>
                      <a:pt x="4102682" y="3732389"/>
                    </a:cubicBezTo>
                    <a:lnTo>
                      <a:pt x="4037630" y="3732389"/>
                    </a:lnTo>
                    <a:cubicBezTo>
                      <a:pt x="4025766" y="3732399"/>
                      <a:pt x="4014691" y="3726445"/>
                      <a:pt x="4008155" y="3716543"/>
                    </a:cubicBezTo>
                    <a:cubicBezTo>
                      <a:pt x="4001620" y="3706641"/>
                      <a:pt x="4000500" y="3694116"/>
                      <a:pt x="4005174" y="3683212"/>
                    </a:cubicBezTo>
                    <a:lnTo>
                      <a:pt x="4195816" y="3238500"/>
                    </a:lnTo>
                    <a:lnTo>
                      <a:pt x="4265948" y="3063099"/>
                    </a:lnTo>
                    <a:cubicBezTo>
                      <a:pt x="4308818" y="2955961"/>
                      <a:pt x="4412595" y="2885715"/>
                      <a:pt x="4527991" y="2885722"/>
                    </a:cubicBezTo>
                    <a:lnTo>
                      <a:pt x="4710307" y="2885722"/>
                    </a:lnTo>
                    <a:cubicBezTo>
                      <a:pt x="4825703" y="2885714"/>
                      <a:pt x="4929480" y="2955961"/>
                      <a:pt x="4972350" y="3063099"/>
                    </a:cubicBezTo>
                    <a:lnTo>
                      <a:pt x="5042482" y="3238500"/>
                    </a:lnTo>
                    <a:lnTo>
                      <a:pt x="5233053" y="3683212"/>
                    </a:lnTo>
                    <a:cubicBezTo>
                      <a:pt x="5237728" y="3694116"/>
                      <a:pt x="5236608" y="3706641"/>
                      <a:pt x="5230072" y="3716543"/>
                    </a:cubicBezTo>
                    <a:cubicBezTo>
                      <a:pt x="5223537" y="3726445"/>
                      <a:pt x="5212462" y="3732399"/>
                      <a:pt x="5200597" y="3732389"/>
                    </a:cubicBezTo>
                    <a:lnTo>
                      <a:pt x="5135545" y="3732389"/>
                    </a:lnTo>
                    <a:cubicBezTo>
                      <a:pt x="5079107" y="3732383"/>
                      <a:pt x="5028101" y="3698748"/>
                      <a:pt x="5005864" y="3646875"/>
                    </a:cubicBezTo>
                    <a:lnTo>
                      <a:pt x="4851841" y="3287536"/>
                    </a:lnTo>
                    <a:cubicBezTo>
                      <a:pt x="4848596" y="3279987"/>
                      <a:pt x="4837236" y="3283162"/>
                      <a:pt x="4838365" y="3291275"/>
                    </a:cubicBezTo>
                    <a:lnTo>
                      <a:pt x="4901371" y="3732389"/>
                    </a:lnTo>
                    <a:lnTo>
                      <a:pt x="4968752" y="4540885"/>
                    </a:lnTo>
                    <a:cubicBezTo>
                      <a:pt x="4969560" y="4550707"/>
                      <a:pt x="4966222" y="4560419"/>
                      <a:pt x="4959548" y="4567670"/>
                    </a:cubicBezTo>
                    <a:cubicBezTo>
                      <a:pt x="4952874" y="4574921"/>
                      <a:pt x="4943470" y="4579049"/>
                      <a:pt x="4933615" y="4579055"/>
                    </a:cubicBezTo>
                    <a:lnTo>
                      <a:pt x="4879781" y="4579055"/>
                    </a:lnTo>
                    <a:cubicBezTo>
                      <a:pt x="4810800" y="4579064"/>
                      <a:pt x="4751923" y="4529199"/>
                      <a:pt x="4740575" y="4461157"/>
                    </a:cubicBezTo>
                    <a:lnTo>
                      <a:pt x="4626204" y="3774158"/>
                    </a:lnTo>
                    <a:cubicBezTo>
                      <a:pt x="4624864" y="3766255"/>
                      <a:pt x="4613575" y="3766255"/>
                      <a:pt x="4612235" y="3774158"/>
                    </a:cubicBezTo>
                    <a:lnTo>
                      <a:pt x="4497794" y="4461157"/>
                    </a:lnTo>
                    <a:cubicBezTo>
                      <a:pt x="4486442" y="4529225"/>
                      <a:pt x="4427525" y="4579098"/>
                      <a:pt x="4358517" y="4579055"/>
                    </a:cubicBezTo>
                    <a:lnTo>
                      <a:pt x="4304683" y="4579055"/>
                    </a:lnTo>
                    <a:cubicBezTo>
                      <a:pt x="4294828" y="4579049"/>
                      <a:pt x="4285424" y="4574921"/>
                      <a:pt x="4278750" y="4567670"/>
                    </a:cubicBezTo>
                    <a:cubicBezTo>
                      <a:pt x="4272076" y="4560419"/>
                      <a:pt x="4268738" y="4550707"/>
                      <a:pt x="4269546" y="4540885"/>
                    </a:cubicBezTo>
                    <a:lnTo>
                      <a:pt x="4336927" y="3732389"/>
                    </a:lnTo>
                    <a:lnTo>
                      <a:pt x="4399933" y="3291275"/>
                    </a:lnTo>
                    <a:close/>
                    <a:moveTo>
                      <a:pt x="5952649" y="2321278"/>
                    </a:moveTo>
                    <a:cubicBezTo>
                      <a:pt x="5835749" y="2321278"/>
                      <a:pt x="5740982" y="2416044"/>
                      <a:pt x="5740982" y="2532944"/>
                    </a:cubicBezTo>
                    <a:lnTo>
                      <a:pt x="5740982" y="2603500"/>
                    </a:lnTo>
                    <a:cubicBezTo>
                      <a:pt x="5741504" y="2720031"/>
                      <a:pt x="5836117" y="2814222"/>
                      <a:pt x="5952649" y="2814222"/>
                    </a:cubicBezTo>
                    <a:cubicBezTo>
                      <a:pt x="6069181" y="2814222"/>
                      <a:pt x="6163794" y="2720031"/>
                      <a:pt x="6164316" y="2603500"/>
                    </a:cubicBezTo>
                    <a:lnTo>
                      <a:pt x="6164316" y="2532944"/>
                    </a:lnTo>
                    <a:cubicBezTo>
                      <a:pt x="6164316" y="2416044"/>
                      <a:pt x="6069549" y="2321278"/>
                      <a:pt x="5952649" y="2321278"/>
                    </a:cubicBezTo>
                    <a:close/>
                    <a:moveTo>
                      <a:pt x="5733433" y="3291275"/>
                    </a:moveTo>
                    <a:cubicBezTo>
                      <a:pt x="5734632" y="3283162"/>
                      <a:pt x="5723202" y="3279987"/>
                      <a:pt x="5720027" y="3287536"/>
                    </a:cubicBezTo>
                    <a:lnTo>
                      <a:pt x="5566004" y="3646875"/>
                    </a:lnTo>
                    <a:cubicBezTo>
                      <a:pt x="5543748" y="3698796"/>
                      <a:pt x="5492672" y="3732439"/>
                      <a:pt x="5436182" y="3732389"/>
                    </a:cubicBezTo>
                    <a:lnTo>
                      <a:pt x="5371130" y="3732389"/>
                    </a:lnTo>
                    <a:cubicBezTo>
                      <a:pt x="5359266" y="3732399"/>
                      <a:pt x="5348191" y="3726445"/>
                      <a:pt x="5341655" y="3716543"/>
                    </a:cubicBezTo>
                    <a:cubicBezTo>
                      <a:pt x="5335120" y="3706641"/>
                      <a:pt x="5334000" y="3694116"/>
                      <a:pt x="5338674" y="3683212"/>
                    </a:cubicBezTo>
                    <a:lnTo>
                      <a:pt x="5529316" y="3238500"/>
                    </a:lnTo>
                    <a:lnTo>
                      <a:pt x="5599448" y="3063099"/>
                    </a:lnTo>
                    <a:cubicBezTo>
                      <a:pt x="5642318" y="2955961"/>
                      <a:pt x="5746095" y="2885715"/>
                      <a:pt x="5861491" y="2885722"/>
                    </a:cubicBezTo>
                    <a:lnTo>
                      <a:pt x="6043807" y="2885722"/>
                    </a:lnTo>
                    <a:cubicBezTo>
                      <a:pt x="6159203" y="2885714"/>
                      <a:pt x="6262980" y="2955961"/>
                      <a:pt x="6305850" y="3063099"/>
                    </a:cubicBezTo>
                    <a:lnTo>
                      <a:pt x="6375982" y="3238500"/>
                    </a:lnTo>
                    <a:lnTo>
                      <a:pt x="6566553" y="3683212"/>
                    </a:lnTo>
                    <a:cubicBezTo>
                      <a:pt x="6571228" y="3694116"/>
                      <a:pt x="6570107" y="3706640"/>
                      <a:pt x="6563572" y="3716543"/>
                    </a:cubicBezTo>
                    <a:cubicBezTo>
                      <a:pt x="6557037" y="3726445"/>
                      <a:pt x="6545962" y="3732399"/>
                      <a:pt x="6534097" y="3732389"/>
                    </a:cubicBezTo>
                    <a:lnTo>
                      <a:pt x="6469045" y="3732389"/>
                    </a:lnTo>
                    <a:cubicBezTo>
                      <a:pt x="6412607" y="3732383"/>
                      <a:pt x="6361601" y="3698748"/>
                      <a:pt x="6339364" y="3646875"/>
                    </a:cubicBezTo>
                    <a:lnTo>
                      <a:pt x="6185341" y="3287536"/>
                    </a:lnTo>
                    <a:cubicBezTo>
                      <a:pt x="6182096" y="3279987"/>
                      <a:pt x="6170736" y="3283162"/>
                      <a:pt x="6171865" y="3291275"/>
                    </a:cubicBezTo>
                    <a:lnTo>
                      <a:pt x="6234871" y="3732389"/>
                    </a:lnTo>
                    <a:lnTo>
                      <a:pt x="6302252" y="4540885"/>
                    </a:lnTo>
                    <a:cubicBezTo>
                      <a:pt x="6303060" y="4550707"/>
                      <a:pt x="6299722" y="4560419"/>
                      <a:pt x="6293048" y="4567670"/>
                    </a:cubicBezTo>
                    <a:cubicBezTo>
                      <a:pt x="6286374" y="4574921"/>
                      <a:pt x="6276970" y="4579049"/>
                      <a:pt x="6267115" y="4579055"/>
                    </a:cubicBezTo>
                    <a:lnTo>
                      <a:pt x="6213281" y="4579055"/>
                    </a:lnTo>
                    <a:cubicBezTo>
                      <a:pt x="6144300" y="4579064"/>
                      <a:pt x="6085423" y="4529199"/>
                      <a:pt x="6074075" y="4461157"/>
                    </a:cubicBezTo>
                    <a:lnTo>
                      <a:pt x="5959704" y="3774158"/>
                    </a:lnTo>
                    <a:cubicBezTo>
                      <a:pt x="5958364" y="3766255"/>
                      <a:pt x="5947075" y="3766255"/>
                      <a:pt x="5945735" y="3774158"/>
                    </a:cubicBezTo>
                    <a:lnTo>
                      <a:pt x="5831294" y="4461157"/>
                    </a:lnTo>
                    <a:cubicBezTo>
                      <a:pt x="5819942" y="4529225"/>
                      <a:pt x="5761025" y="4579098"/>
                      <a:pt x="5692017" y="4579055"/>
                    </a:cubicBezTo>
                    <a:lnTo>
                      <a:pt x="5638183" y="4579055"/>
                    </a:lnTo>
                    <a:cubicBezTo>
                      <a:pt x="5628328" y="4579049"/>
                      <a:pt x="5618924" y="4574921"/>
                      <a:pt x="5612250" y="4567670"/>
                    </a:cubicBezTo>
                    <a:cubicBezTo>
                      <a:pt x="5605576" y="4560419"/>
                      <a:pt x="5602238" y="4550707"/>
                      <a:pt x="5603046" y="4540885"/>
                    </a:cubicBezTo>
                    <a:lnTo>
                      <a:pt x="5670427" y="3732389"/>
                    </a:lnTo>
                    <a:lnTo>
                      <a:pt x="5733433" y="3291275"/>
                    </a:lnTo>
                    <a:close/>
                    <a:moveTo>
                      <a:pt x="7286149" y="2321278"/>
                    </a:moveTo>
                    <a:cubicBezTo>
                      <a:pt x="7230011" y="2321278"/>
                      <a:pt x="7176173" y="2343578"/>
                      <a:pt x="7136478" y="2383273"/>
                    </a:cubicBezTo>
                    <a:cubicBezTo>
                      <a:pt x="7096782" y="2422969"/>
                      <a:pt x="7074482" y="2476807"/>
                      <a:pt x="7074482" y="2532944"/>
                    </a:cubicBezTo>
                    <a:lnTo>
                      <a:pt x="7074482" y="2603500"/>
                    </a:lnTo>
                    <a:cubicBezTo>
                      <a:pt x="7075003" y="2720031"/>
                      <a:pt x="7169617" y="2814222"/>
                      <a:pt x="7286149" y="2814222"/>
                    </a:cubicBezTo>
                    <a:cubicBezTo>
                      <a:pt x="7402681" y="2814222"/>
                      <a:pt x="7497295" y="2720031"/>
                      <a:pt x="7497816" y="2603500"/>
                    </a:cubicBezTo>
                    <a:lnTo>
                      <a:pt x="7497816" y="2532944"/>
                    </a:lnTo>
                    <a:cubicBezTo>
                      <a:pt x="7497816" y="2476807"/>
                      <a:pt x="7475516" y="2422969"/>
                      <a:pt x="7435820" y="2383273"/>
                    </a:cubicBezTo>
                    <a:cubicBezTo>
                      <a:pt x="7396125" y="2343578"/>
                      <a:pt x="7342287" y="2321278"/>
                      <a:pt x="7286149" y="2321278"/>
                    </a:cubicBezTo>
                    <a:close/>
                    <a:moveTo>
                      <a:pt x="7066933" y="3291275"/>
                    </a:moveTo>
                    <a:cubicBezTo>
                      <a:pt x="7068132" y="3283162"/>
                      <a:pt x="7056703" y="3279987"/>
                      <a:pt x="7053528" y="3287536"/>
                    </a:cubicBezTo>
                    <a:lnTo>
                      <a:pt x="6899504" y="3646875"/>
                    </a:lnTo>
                    <a:cubicBezTo>
                      <a:pt x="6877248" y="3698796"/>
                      <a:pt x="6826172" y="3732439"/>
                      <a:pt x="6769682" y="3732389"/>
                    </a:cubicBezTo>
                    <a:lnTo>
                      <a:pt x="6704630" y="3732389"/>
                    </a:lnTo>
                    <a:cubicBezTo>
                      <a:pt x="6692766" y="3732399"/>
                      <a:pt x="6681691" y="3726445"/>
                      <a:pt x="6675155" y="3716543"/>
                    </a:cubicBezTo>
                    <a:cubicBezTo>
                      <a:pt x="6668620" y="3706640"/>
                      <a:pt x="6667500" y="3694116"/>
                      <a:pt x="6672175" y="3683212"/>
                    </a:cubicBezTo>
                    <a:lnTo>
                      <a:pt x="6862816" y="3238500"/>
                    </a:lnTo>
                    <a:lnTo>
                      <a:pt x="6932948" y="3063099"/>
                    </a:lnTo>
                    <a:cubicBezTo>
                      <a:pt x="6975818" y="2955961"/>
                      <a:pt x="7079594" y="2885715"/>
                      <a:pt x="7194991" y="2885722"/>
                    </a:cubicBezTo>
                    <a:lnTo>
                      <a:pt x="7377307" y="2885722"/>
                    </a:lnTo>
                    <a:cubicBezTo>
                      <a:pt x="7492704" y="2885715"/>
                      <a:pt x="7596480" y="2955961"/>
                      <a:pt x="7639350" y="3063099"/>
                    </a:cubicBezTo>
                    <a:lnTo>
                      <a:pt x="7709482" y="3238500"/>
                    </a:lnTo>
                    <a:lnTo>
                      <a:pt x="7900053" y="3683212"/>
                    </a:lnTo>
                    <a:cubicBezTo>
                      <a:pt x="7904728" y="3694116"/>
                      <a:pt x="7903607" y="3706640"/>
                      <a:pt x="7897072" y="3716543"/>
                    </a:cubicBezTo>
                    <a:cubicBezTo>
                      <a:pt x="7890537" y="3726445"/>
                      <a:pt x="7879462" y="3732399"/>
                      <a:pt x="7867597" y="3732389"/>
                    </a:cubicBezTo>
                    <a:lnTo>
                      <a:pt x="7802545" y="3732389"/>
                    </a:lnTo>
                    <a:cubicBezTo>
                      <a:pt x="7746107" y="3732383"/>
                      <a:pt x="7695101" y="3698749"/>
                      <a:pt x="7672864" y="3646875"/>
                    </a:cubicBezTo>
                    <a:lnTo>
                      <a:pt x="7518841" y="3287536"/>
                    </a:lnTo>
                    <a:cubicBezTo>
                      <a:pt x="7515595" y="3279987"/>
                      <a:pt x="7504236" y="3283162"/>
                      <a:pt x="7505365" y="3291275"/>
                    </a:cubicBezTo>
                    <a:lnTo>
                      <a:pt x="7568371" y="3732389"/>
                    </a:lnTo>
                    <a:lnTo>
                      <a:pt x="7635752" y="4540885"/>
                    </a:lnTo>
                    <a:cubicBezTo>
                      <a:pt x="7636560" y="4550707"/>
                      <a:pt x="7633222" y="4560419"/>
                      <a:pt x="7626548" y="4567670"/>
                    </a:cubicBezTo>
                    <a:cubicBezTo>
                      <a:pt x="7619874" y="4574921"/>
                      <a:pt x="7610470" y="4579049"/>
                      <a:pt x="7600615" y="4579055"/>
                    </a:cubicBezTo>
                    <a:lnTo>
                      <a:pt x="7546781" y="4579055"/>
                    </a:lnTo>
                    <a:cubicBezTo>
                      <a:pt x="7477799" y="4579064"/>
                      <a:pt x="7418922" y="4529199"/>
                      <a:pt x="7407575" y="4461157"/>
                    </a:cubicBezTo>
                    <a:lnTo>
                      <a:pt x="7293204" y="3774158"/>
                    </a:lnTo>
                    <a:cubicBezTo>
                      <a:pt x="7291864" y="3766255"/>
                      <a:pt x="7280575" y="3766255"/>
                      <a:pt x="7279235" y="3774158"/>
                    </a:cubicBezTo>
                    <a:lnTo>
                      <a:pt x="7164794" y="4461157"/>
                    </a:lnTo>
                    <a:cubicBezTo>
                      <a:pt x="7153442" y="4529225"/>
                      <a:pt x="7094525" y="4579098"/>
                      <a:pt x="7025517" y="4579055"/>
                    </a:cubicBezTo>
                    <a:lnTo>
                      <a:pt x="6971683" y="4579055"/>
                    </a:lnTo>
                    <a:cubicBezTo>
                      <a:pt x="6961828" y="4579049"/>
                      <a:pt x="6952424" y="4574921"/>
                      <a:pt x="6945750" y="4567670"/>
                    </a:cubicBezTo>
                    <a:cubicBezTo>
                      <a:pt x="6939076" y="4560419"/>
                      <a:pt x="6935738" y="4550707"/>
                      <a:pt x="6936546" y="4540885"/>
                    </a:cubicBezTo>
                    <a:lnTo>
                      <a:pt x="7003927" y="3732389"/>
                    </a:lnTo>
                    <a:lnTo>
                      <a:pt x="7066933" y="3291275"/>
                    </a:lnTo>
                    <a:close/>
                    <a:moveTo>
                      <a:pt x="8619649" y="2321278"/>
                    </a:moveTo>
                    <a:cubicBezTo>
                      <a:pt x="8563511" y="2321278"/>
                      <a:pt x="8509673" y="2343578"/>
                      <a:pt x="8469978" y="2383273"/>
                    </a:cubicBezTo>
                    <a:cubicBezTo>
                      <a:pt x="8430282" y="2422969"/>
                      <a:pt x="8407982" y="2476807"/>
                      <a:pt x="8407982" y="2532944"/>
                    </a:cubicBezTo>
                    <a:lnTo>
                      <a:pt x="8407982" y="2603500"/>
                    </a:lnTo>
                    <a:cubicBezTo>
                      <a:pt x="8408503" y="2720031"/>
                      <a:pt x="8503117" y="2814222"/>
                      <a:pt x="8619649" y="2814222"/>
                    </a:cubicBezTo>
                    <a:cubicBezTo>
                      <a:pt x="8736181" y="2814222"/>
                      <a:pt x="8830795" y="2720031"/>
                      <a:pt x="8831316" y="2603500"/>
                    </a:cubicBezTo>
                    <a:lnTo>
                      <a:pt x="8831316" y="2532944"/>
                    </a:lnTo>
                    <a:cubicBezTo>
                      <a:pt x="8831316" y="2476807"/>
                      <a:pt x="8809016" y="2422969"/>
                      <a:pt x="8769320" y="2383273"/>
                    </a:cubicBezTo>
                    <a:cubicBezTo>
                      <a:pt x="8729625" y="2343578"/>
                      <a:pt x="8675787" y="2321278"/>
                      <a:pt x="8619649" y="2321278"/>
                    </a:cubicBezTo>
                    <a:close/>
                    <a:moveTo>
                      <a:pt x="8400433" y="3291275"/>
                    </a:moveTo>
                    <a:cubicBezTo>
                      <a:pt x="8401632" y="3283162"/>
                      <a:pt x="8390203" y="3279987"/>
                      <a:pt x="8387028" y="3287536"/>
                    </a:cubicBezTo>
                    <a:lnTo>
                      <a:pt x="8233004" y="3646875"/>
                    </a:lnTo>
                    <a:cubicBezTo>
                      <a:pt x="8210748" y="3698796"/>
                      <a:pt x="8159672" y="3732439"/>
                      <a:pt x="8103182" y="3732389"/>
                    </a:cubicBezTo>
                    <a:lnTo>
                      <a:pt x="8038130" y="3732389"/>
                    </a:lnTo>
                    <a:cubicBezTo>
                      <a:pt x="8026266" y="3732399"/>
                      <a:pt x="8015191" y="3726445"/>
                      <a:pt x="8008655" y="3716543"/>
                    </a:cubicBezTo>
                    <a:cubicBezTo>
                      <a:pt x="8002120" y="3706640"/>
                      <a:pt x="8001000" y="3694116"/>
                      <a:pt x="8005675" y="3683212"/>
                    </a:cubicBezTo>
                    <a:lnTo>
                      <a:pt x="8196316" y="3238500"/>
                    </a:lnTo>
                    <a:lnTo>
                      <a:pt x="8266448" y="3063099"/>
                    </a:lnTo>
                    <a:cubicBezTo>
                      <a:pt x="8309318" y="2955961"/>
                      <a:pt x="8413094" y="2885715"/>
                      <a:pt x="8528491" y="2885722"/>
                    </a:cubicBezTo>
                    <a:lnTo>
                      <a:pt x="8710807" y="2885722"/>
                    </a:lnTo>
                    <a:cubicBezTo>
                      <a:pt x="8826204" y="2885715"/>
                      <a:pt x="8929980" y="2955961"/>
                      <a:pt x="8972850" y="3063099"/>
                    </a:cubicBezTo>
                    <a:lnTo>
                      <a:pt x="9042982" y="3238500"/>
                    </a:lnTo>
                    <a:lnTo>
                      <a:pt x="9233553" y="3683212"/>
                    </a:lnTo>
                    <a:cubicBezTo>
                      <a:pt x="9238228" y="3694116"/>
                      <a:pt x="9237107" y="3706640"/>
                      <a:pt x="9230572" y="3716543"/>
                    </a:cubicBezTo>
                    <a:cubicBezTo>
                      <a:pt x="9224037" y="3726445"/>
                      <a:pt x="9212962" y="3732399"/>
                      <a:pt x="9201097" y="3732389"/>
                    </a:cubicBezTo>
                    <a:lnTo>
                      <a:pt x="9136045" y="3732389"/>
                    </a:lnTo>
                    <a:cubicBezTo>
                      <a:pt x="9079607" y="3732383"/>
                      <a:pt x="9028601" y="3698749"/>
                      <a:pt x="9006364" y="3646875"/>
                    </a:cubicBezTo>
                    <a:lnTo>
                      <a:pt x="8852341" y="3287536"/>
                    </a:lnTo>
                    <a:cubicBezTo>
                      <a:pt x="8849095" y="3279987"/>
                      <a:pt x="8837736" y="3283162"/>
                      <a:pt x="8838865" y="3291275"/>
                    </a:cubicBezTo>
                    <a:lnTo>
                      <a:pt x="8901871" y="3732389"/>
                    </a:lnTo>
                    <a:lnTo>
                      <a:pt x="8969252" y="4540885"/>
                    </a:lnTo>
                    <a:cubicBezTo>
                      <a:pt x="8970060" y="4550707"/>
                      <a:pt x="8966722" y="4560419"/>
                      <a:pt x="8960048" y="4567670"/>
                    </a:cubicBezTo>
                    <a:cubicBezTo>
                      <a:pt x="8953374" y="4574921"/>
                      <a:pt x="8943970" y="4579049"/>
                      <a:pt x="8934115" y="4579055"/>
                    </a:cubicBezTo>
                    <a:lnTo>
                      <a:pt x="8880281" y="4579055"/>
                    </a:lnTo>
                    <a:cubicBezTo>
                      <a:pt x="8811299" y="4579064"/>
                      <a:pt x="8752422" y="4529199"/>
                      <a:pt x="8741075" y="4461157"/>
                    </a:cubicBezTo>
                    <a:lnTo>
                      <a:pt x="8626704" y="3774158"/>
                    </a:lnTo>
                    <a:cubicBezTo>
                      <a:pt x="8625364" y="3766255"/>
                      <a:pt x="8614075" y="3766255"/>
                      <a:pt x="8612735" y="3774158"/>
                    </a:cubicBezTo>
                    <a:lnTo>
                      <a:pt x="8498294" y="4461157"/>
                    </a:lnTo>
                    <a:cubicBezTo>
                      <a:pt x="8486942" y="4529225"/>
                      <a:pt x="8428025" y="4579098"/>
                      <a:pt x="8359017" y="4579055"/>
                    </a:cubicBezTo>
                    <a:lnTo>
                      <a:pt x="8305183" y="4579055"/>
                    </a:lnTo>
                    <a:cubicBezTo>
                      <a:pt x="8295328" y="4579049"/>
                      <a:pt x="8285924" y="4574921"/>
                      <a:pt x="8279250" y="4567670"/>
                    </a:cubicBezTo>
                    <a:cubicBezTo>
                      <a:pt x="8272576" y="4560419"/>
                      <a:pt x="8269238" y="4550707"/>
                      <a:pt x="8270046" y="4540885"/>
                    </a:cubicBezTo>
                    <a:lnTo>
                      <a:pt x="8337427" y="3732389"/>
                    </a:lnTo>
                    <a:lnTo>
                      <a:pt x="8400433" y="3291275"/>
                    </a:lnTo>
                    <a:close/>
                    <a:moveTo>
                      <a:pt x="9953149" y="2321278"/>
                    </a:moveTo>
                    <a:cubicBezTo>
                      <a:pt x="9897011" y="2321278"/>
                      <a:pt x="9843173" y="2343578"/>
                      <a:pt x="9803478" y="2383273"/>
                    </a:cubicBezTo>
                    <a:cubicBezTo>
                      <a:pt x="9763782" y="2422969"/>
                      <a:pt x="9741482" y="2476807"/>
                      <a:pt x="9741482" y="2532944"/>
                    </a:cubicBezTo>
                    <a:lnTo>
                      <a:pt x="9741482" y="2603500"/>
                    </a:lnTo>
                    <a:cubicBezTo>
                      <a:pt x="9742003" y="2720031"/>
                      <a:pt x="9836617" y="2814222"/>
                      <a:pt x="9953149" y="2814222"/>
                    </a:cubicBezTo>
                    <a:cubicBezTo>
                      <a:pt x="10069681" y="2814222"/>
                      <a:pt x="10164295" y="2720031"/>
                      <a:pt x="10164816" y="2603500"/>
                    </a:cubicBezTo>
                    <a:lnTo>
                      <a:pt x="10164816" y="2532944"/>
                    </a:lnTo>
                    <a:cubicBezTo>
                      <a:pt x="10164816" y="2476807"/>
                      <a:pt x="10142516" y="2422969"/>
                      <a:pt x="10102820" y="2383273"/>
                    </a:cubicBezTo>
                    <a:cubicBezTo>
                      <a:pt x="10063125" y="2343578"/>
                      <a:pt x="10009287" y="2321278"/>
                      <a:pt x="9953149" y="2321278"/>
                    </a:cubicBezTo>
                    <a:close/>
                    <a:moveTo>
                      <a:pt x="9733933" y="3291275"/>
                    </a:moveTo>
                    <a:cubicBezTo>
                      <a:pt x="9735132" y="3283162"/>
                      <a:pt x="9723703" y="3279987"/>
                      <a:pt x="9720528" y="3287536"/>
                    </a:cubicBezTo>
                    <a:lnTo>
                      <a:pt x="9566504" y="3646875"/>
                    </a:lnTo>
                    <a:cubicBezTo>
                      <a:pt x="9544248" y="3698796"/>
                      <a:pt x="9493172" y="3732439"/>
                      <a:pt x="9436682" y="3732389"/>
                    </a:cubicBezTo>
                    <a:lnTo>
                      <a:pt x="9371630" y="3732389"/>
                    </a:lnTo>
                    <a:cubicBezTo>
                      <a:pt x="9359766" y="3732399"/>
                      <a:pt x="9348691" y="3726445"/>
                      <a:pt x="9342155" y="3716543"/>
                    </a:cubicBezTo>
                    <a:cubicBezTo>
                      <a:pt x="9335620" y="3706640"/>
                      <a:pt x="9334500" y="3694116"/>
                      <a:pt x="9339175" y="3683212"/>
                    </a:cubicBezTo>
                    <a:lnTo>
                      <a:pt x="9529816" y="3238500"/>
                    </a:lnTo>
                    <a:lnTo>
                      <a:pt x="9599948" y="3063099"/>
                    </a:lnTo>
                    <a:cubicBezTo>
                      <a:pt x="9642818" y="2955961"/>
                      <a:pt x="9746594" y="2885715"/>
                      <a:pt x="9861991" y="2885722"/>
                    </a:cubicBezTo>
                    <a:lnTo>
                      <a:pt x="10044307" y="2885722"/>
                    </a:lnTo>
                    <a:cubicBezTo>
                      <a:pt x="10159704" y="2885715"/>
                      <a:pt x="10263480" y="2955961"/>
                      <a:pt x="10306350" y="3063099"/>
                    </a:cubicBezTo>
                    <a:lnTo>
                      <a:pt x="10376482" y="3238500"/>
                    </a:lnTo>
                    <a:lnTo>
                      <a:pt x="10567053" y="3683212"/>
                    </a:lnTo>
                    <a:cubicBezTo>
                      <a:pt x="10571728" y="3694116"/>
                      <a:pt x="10570607" y="3706640"/>
                      <a:pt x="10564072" y="3716543"/>
                    </a:cubicBezTo>
                    <a:cubicBezTo>
                      <a:pt x="10557537" y="3726445"/>
                      <a:pt x="10546462" y="3732399"/>
                      <a:pt x="10534597" y="3732389"/>
                    </a:cubicBezTo>
                    <a:lnTo>
                      <a:pt x="10469545" y="3732389"/>
                    </a:lnTo>
                    <a:cubicBezTo>
                      <a:pt x="10413107" y="3732383"/>
                      <a:pt x="10362101" y="3698749"/>
                      <a:pt x="10339864" y="3646875"/>
                    </a:cubicBezTo>
                    <a:lnTo>
                      <a:pt x="10185841" y="3287536"/>
                    </a:lnTo>
                    <a:cubicBezTo>
                      <a:pt x="10182595" y="3279987"/>
                      <a:pt x="10171236" y="3283162"/>
                      <a:pt x="10172365" y="3291275"/>
                    </a:cubicBezTo>
                    <a:lnTo>
                      <a:pt x="10235371" y="3732389"/>
                    </a:lnTo>
                    <a:lnTo>
                      <a:pt x="10302752" y="4540885"/>
                    </a:lnTo>
                    <a:cubicBezTo>
                      <a:pt x="10303560" y="4550707"/>
                      <a:pt x="10300222" y="4560419"/>
                      <a:pt x="10293548" y="4567670"/>
                    </a:cubicBezTo>
                    <a:cubicBezTo>
                      <a:pt x="10286874" y="4574921"/>
                      <a:pt x="10277470" y="4579049"/>
                      <a:pt x="10267615" y="4579055"/>
                    </a:cubicBezTo>
                    <a:lnTo>
                      <a:pt x="10213781" y="4579055"/>
                    </a:lnTo>
                    <a:cubicBezTo>
                      <a:pt x="10144799" y="4579064"/>
                      <a:pt x="10085922" y="4529199"/>
                      <a:pt x="10074575" y="4461157"/>
                    </a:cubicBezTo>
                    <a:lnTo>
                      <a:pt x="9960204" y="3774158"/>
                    </a:lnTo>
                    <a:cubicBezTo>
                      <a:pt x="9958864" y="3766255"/>
                      <a:pt x="9947575" y="3766255"/>
                      <a:pt x="9946235" y="3774158"/>
                    </a:cubicBezTo>
                    <a:lnTo>
                      <a:pt x="9831794" y="4461157"/>
                    </a:lnTo>
                    <a:cubicBezTo>
                      <a:pt x="9820442" y="4529225"/>
                      <a:pt x="9761525" y="4579098"/>
                      <a:pt x="9692517" y="4579055"/>
                    </a:cubicBezTo>
                    <a:lnTo>
                      <a:pt x="9638683" y="4579055"/>
                    </a:lnTo>
                    <a:cubicBezTo>
                      <a:pt x="9628828" y="4579049"/>
                      <a:pt x="9619424" y="4574921"/>
                      <a:pt x="9612750" y="4567670"/>
                    </a:cubicBezTo>
                    <a:cubicBezTo>
                      <a:pt x="9606076" y="4560419"/>
                      <a:pt x="9602738" y="4550707"/>
                      <a:pt x="9603546" y="4540885"/>
                    </a:cubicBezTo>
                    <a:lnTo>
                      <a:pt x="9670927" y="3732389"/>
                    </a:lnTo>
                    <a:lnTo>
                      <a:pt x="9733933" y="3291275"/>
                    </a:lnTo>
                    <a:close/>
                    <a:moveTo>
                      <a:pt x="11286649" y="2321278"/>
                    </a:moveTo>
                    <a:cubicBezTo>
                      <a:pt x="11230511" y="2321278"/>
                      <a:pt x="11176673" y="2343578"/>
                      <a:pt x="11136978" y="2383273"/>
                    </a:cubicBezTo>
                    <a:cubicBezTo>
                      <a:pt x="11097282" y="2422969"/>
                      <a:pt x="11074982" y="2476807"/>
                      <a:pt x="11074982" y="2532944"/>
                    </a:cubicBezTo>
                    <a:lnTo>
                      <a:pt x="11074982" y="2603500"/>
                    </a:lnTo>
                    <a:cubicBezTo>
                      <a:pt x="11075503" y="2720031"/>
                      <a:pt x="11170117" y="2814222"/>
                      <a:pt x="11286649" y="2814222"/>
                    </a:cubicBezTo>
                    <a:cubicBezTo>
                      <a:pt x="11403181" y="2814222"/>
                      <a:pt x="11497795" y="2720031"/>
                      <a:pt x="11498316" y="2603500"/>
                    </a:cubicBezTo>
                    <a:lnTo>
                      <a:pt x="11498316" y="2532944"/>
                    </a:lnTo>
                    <a:cubicBezTo>
                      <a:pt x="11498316" y="2476807"/>
                      <a:pt x="11476016" y="2422969"/>
                      <a:pt x="11436320" y="2383273"/>
                    </a:cubicBezTo>
                    <a:cubicBezTo>
                      <a:pt x="11396625" y="2343578"/>
                      <a:pt x="11342787" y="2321278"/>
                      <a:pt x="11286649" y="2321278"/>
                    </a:cubicBezTo>
                    <a:close/>
                    <a:moveTo>
                      <a:pt x="11067433" y="3291275"/>
                    </a:moveTo>
                    <a:cubicBezTo>
                      <a:pt x="11068632" y="3283162"/>
                      <a:pt x="11057203" y="3279987"/>
                      <a:pt x="11054028" y="3287536"/>
                    </a:cubicBezTo>
                    <a:lnTo>
                      <a:pt x="10900004" y="3646875"/>
                    </a:lnTo>
                    <a:cubicBezTo>
                      <a:pt x="10877748" y="3698796"/>
                      <a:pt x="10826672" y="3732439"/>
                      <a:pt x="10770182" y="3732389"/>
                    </a:cubicBezTo>
                    <a:lnTo>
                      <a:pt x="10705130" y="3732389"/>
                    </a:lnTo>
                    <a:cubicBezTo>
                      <a:pt x="10693266" y="3732399"/>
                      <a:pt x="10682191" y="3726445"/>
                      <a:pt x="10675655" y="3716543"/>
                    </a:cubicBezTo>
                    <a:cubicBezTo>
                      <a:pt x="10669120" y="3706640"/>
                      <a:pt x="10668000" y="3694116"/>
                      <a:pt x="10672675" y="3683212"/>
                    </a:cubicBezTo>
                    <a:lnTo>
                      <a:pt x="10863316" y="3238500"/>
                    </a:lnTo>
                    <a:lnTo>
                      <a:pt x="10933448" y="3063099"/>
                    </a:lnTo>
                    <a:cubicBezTo>
                      <a:pt x="10976318" y="2955961"/>
                      <a:pt x="11080094" y="2885715"/>
                      <a:pt x="11195491" y="2885722"/>
                    </a:cubicBezTo>
                    <a:lnTo>
                      <a:pt x="11377807" y="2885722"/>
                    </a:lnTo>
                    <a:cubicBezTo>
                      <a:pt x="11493204" y="2885715"/>
                      <a:pt x="11596980" y="2955961"/>
                      <a:pt x="11639850" y="3063099"/>
                    </a:cubicBezTo>
                    <a:lnTo>
                      <a:pt x="11709982" y="3238500"/>
                    </a:lnTo>
                    <a:lnTo>
                      <a:pt x="11900553" y="3683212"/>
                    </a:lnTo>
                    <a:cubicBezTo>
                      <a:pt x="11905228" y="3694116"/>
                      <a:pt x="11904107" y="3706640"/>
                      <a:pt x="11897572" y="3716543"/>
                    </a:cubicBezTo>
                    <a:cubicBezTo>
                      <a:pt x="11891037" y="3726445"/>
                      <a:pt x="11879962" y="3732399"/>
                      <a:pt x="11868097" y="3732389"/>
                    </a:cubicBezTo>
                    <a:lnTo>
                      <a:pt x="11803045" y="3732389"/>
                    </a:lnTo>
                    <a:cubicBezTo>
                      <a:pt x="11746607" y="3732383"/>
                      <a:pt x="11695601" y="3698749"/>
                      <a:pt x="11673364" y="3646875"/>
                    </a:cubicBezTo>
                    <a:lnTo>
                      <a:pt x="11519341" y="3287536"/>
                    </a:lnTo>
                    <a:cubicBezTo>
                      <a:pt x="11516095" y="3279987"/>
                      <a:pt x="11504736" y="3283162"/>
                      <a:pt x="11505865" y="3291275"/>
                    </a:cubicBezTo>
                    <a:lnTo>
                      <a:pt x="11568871" y="3732389"/>
                    </a:lnTo>
                    <a:lnTo>
                      <a:pt x="11636252" y="4540885"/>
                    </a:lnTo>
                    <a:cubicBezTo>
                      <a:pt x="11637060" y="4550707"/>
                      <a:pt x="11633722" y="4560419"/>
                      <a:pt x="11627048" y="4567670"/>
                    </a:cubicBezTo>
                    <a:cubicBezTo>
                      <a:pt x="11620374" y="4574921"/>
                      <a:pt x="11610970" y="4579049"/>
                      <a:pt x="11601115" y="4579055"/>
                    </a:cubicBezTo>
                    <a:lnTo>
                      <a:pt x="11547281" y="4579055"/>
                    </a:lnTo>
                    <a:cubicBezTo>
                      <a:pt x="11478299" y="4579064"/>
                      <a:pt x="11419422" y="4529199"/>
                      <a:pt x="11408075" y="4461157"/>
                    </a:cubicBezTo>
                    <a:lnTo>
                      <a:pt x="11293704" y="3774158"/>
                    </a:lnTo>
                    <a:cubicBezTo>
                      <a:pt x="11292364" y="3766255"/>
                      <a:pt x="11281075" y="3766255"/>
                      <a:pt x="11279735" y="3774158"/>
                    </a:cubicBezTo>
                    <a:lnTo>
                      <a:pt x="11165294" y="4461157"/>
                    </a:lnTo>
                    <a:cubicBezTo>
                      <a:pt x="11153942" y="4529225"/>
                      <a:pt x="11095025" y="4579098"/>
                      <a:pt x="11026017" y="4579055"/>
                    </a:cubicBezTo>
                    <a:lnTo>
                      <a:pt x="10972183" y="4579055"/>
                    </a:lnTo>
                    <a:cubicBezTo>
                      <a:pt x="10962328" y="4579049"/>
                      <a:pt x="10952924" y="4574921"/>
                      <a:pt x="10946250" y="4567670"/>
                    </a:cubicBezTo>
                    <a:cubicBezTo>
                      <a:pt x="10939576" y="4560419"/>
                      <a:pt x="10936238" y="4550707"/>
                      <a:pt x="10937046" y="4540885"/>
                    </a:cubicBezTo>
                    <a:lnTo>
                      <a:pt x="11004427" y="3732389"/>
                    </a:lnTo>
                    <a:lnTo>
                      <a:pt x="11067433" y="3291275"/>
                    </a:lnTo>
                    <a:close/>
                    <a:moveTo>
                      <a:pt x="12620149" y="2321278"/>
                    </a:moveTo>
                    <a:cubicBezTo>
                      <a:pt x="12564011" y="2321278"/>
                      <a:pt x="12510173" y="2343578"/>
                      <a:pt x="12470478" y="2383273"/>
                    </a:cubicBezTo>
                    <a:cubicBezTo>
                      <a:pt x="12430782" y="2422969"/>
                      <a:pt x="12408482" y="2476807"/>
                      <a:pt x="12408482" y="2532944"/>
                    </a:cubicBezTo>
                    <a:lnTo>
                      <a:pt x="12408482" y="2603500"/>
                    </a:lnTo>
                    <a:cubicBezTo>
                      <a:pt x="12409003" y="2720031"/>
                      <a:pt x="12503617" y="2814222"/>
                      <a:pt x="12620149" y="2814222"/>
                    </a:cubicBezTo>
                    <a:cubicBezTo>
                      <a:pt x="12736681" y="2814222"/>
                      <a:pt x="12831295" y="2720031"/>
                      <a:pt x="12831816" y="2603500"/>
                    </a:cubicBezTo>
                    <a:lnTo>
                      <a:pt x="12831816" y="2532944"/>
                    </a:lnTo>
                    <a:cubicBezTo>
                      <a:pt x="12831816" y="2476807"/>
                      <a:pt x="12809516" y="2422969"/>
                      <a:pt x="12769820" y="2383273"/>
                    </a:cubicBezTo>
                    <a:cubicBezTo>
                      <a:pt x="12730125" y="2343578"/>
                      <a:pt x="12676287" y="2321278"/>
                      <a:pt x="12620149" y="2321278"/>
                    </a:cubicBezTo>
                    <a:close/>
                    <a:moveTo>
                      <a:pt x="12400933" y="3291275"/>
                    </a:moveTo>
                    <a:cubicBezTo>
                      <a:pt x="12402132" y="3283162"/>
                      <a:pt x="12390703" y="3279987"/>
                      <a:pt x="12387528" y="3287536"/>
                    </a:cubicBezTo>
                    <a:lnTo>
                      <a:pt x="12233504" y="3646875"/>
                    </a:lnTo>
                    <a:cubicBezTo>
                      <a:pt x="12211248" y="3698796"/>
                      <a:pt x="12160172" y="3732439"/>
                      <a:pt x="12103682" y="3732389"/>
                    </a:cubicBezTo>
                    <a:lnTo>
                      <a:pt x="12038630" y="3732389"/>
                    </a:lnTo>
                    <a:cubicBezTo>
                      <a:pt x="12026766" y="3732399"/>
                      <a:pt x="12015691" y="3726445"/>
                      <a:pt x="12009155" y="3716543"/>
                    </a:cubicBezTo>
                    <a:cubicBezTo>
                      <a:pt x="12002620" y="3706640"/>
                      <a:pt x="12001500" y="3694116"/>
                      <a:pt x="12006175" y="3683212"/>
                    </a:cubicBezTo>
                    <a:lnTo>
                      <a:pt x="12196816" y="3238500"/>
                    </a:lnTo>
                    <a:lnTo>
                      <a:pt x="12266948" y="3063099"/>
                    </a:lnTo>
                    <a:cubicBezTo>
                      <a:pt x="12309818" y="2955961"/>
                      <a:pt x="12413594" y="2885715"/>
                      <a:pt x="12528991" y="2885722"/>
                    </a:cubicBezTo>
                    <a:lnTo>
                      <a:pt x="12711307" y="2885722"/>
                    </a:lnTo>
                    <a:cubicBezTo>
                      <a:pt x="12826704" y="2885715"/>
                      <a:pt x="12930480" y="2955961"/>
                      <a:pt x="12973350" y="3063099"/>
                    </a:cubicBezTo>
                    <a:lnTo>
                      <a:pt x="13043483" y="3238500"/>
                    </a:lnTo>
                    <a:lnTo>
                      <a:pt x="13234053" y="3683212"/>
                    </a:lnTo>
                    <a:cubicBezTo>
                      <a:pt x="13238727" y="3694116"/>
                      <a:pt x="13237607" y="3706640"/>
                      <a:pt x="13231071" y="3716543"/>
                    </a:cubicBezTo>
                    <a:cubicBezTo>
                      <a:pt x="13224537" y="3726445"/>
                      <a:pt x="13213462" y="3732399"/>
                      <a:pt x="13201597" y="3732389"/>
                    </a:cubicBezTo>
                    <a:lnTo>
                      <a:pt x="13136545" y="3732389"/>
                    </a:lnTo>
                    <a:cubicBezTo>
                      <a:pt x="13080107" y="3732383"/>
                      <a:pt x="13029101" y="3698749"/>
                      <a:pt x="13006863" y="3646875"/>
                    </a:cubicBezTo>
                    <a:lnTo>
                      <a:pt x="12852841" y="3287536"/>
                    </a:lnTo>
                    <a:cubicBezTo>
                      <a:pt x="12849595" y="3279987"/>
                      <a:pt x="12838236" y="3283162"/>
                      <a:pt x="12839365" y="3291275"/>
                    </a:cubicBezTo>
                    <a:lnTo>
                      <a:pt x="12902371" y="3732389"/>
                    </a:lnTo>
                    <a:lnTo>
                      <a:pt x="12969752" y="4540885"/>
                    </a:lnTo>
                    <a:cubicBezTo>
                      <a:pt x="12970560" y="4550707"/>
                      <a:pt x="12967222" y="4560419"/>
                      <a:pt x="12960548" y="4567670"/>
                    </a:cubicBezTo>
                    <a:cubicBezTo>
                      <a:pt x="12953874" y="4574921"/>
                      <a:pt x="12944470" y="4579049"/>
                      <a:pt x="12934615" y="4579055"/>
                    </a:cubicBezTo>
                    <a:lnTo>
                      <a:pt x="12880781" y="4579055"/>
                    </a:lnTo>
                    <a:cubicBezTo>
                      <a:pt x="12811799" y="4579064"/>
                      <a:pt x="12752922" y="4529199"/>
                      <a:pt x="12741575" y="4461157"/>
                    </a:cubicBezTo>
                    <a:lnTo>
                      <a:pt x="12627204" y="3774158"/>
                    </a:lnTo>
                    <a:cubicBezTo>
                      <a:pt x="12625864" y="3766255"/>
                      <a:pt x="12614575" y="3766255"/>
                      <a:pt x="12613235" y="3774158"/>
                    </a:cubicBezTo>
                    <a:lnTo>
                      <a:pt x="12498794" y="4461157"/>
                    </a:lnTo>
                    <a:cubicBezTo>
                      <a:pt x="12487442" y="4529225"/>
                      <a:pt x="12428525" y="4579098"/>
                      <a:pt x="12359517" y="4579055"/>
                    </a:cubicBezTo>
                    <a:lnTo>
                      <a:pt x="12305683" y="4579055"/>
                    </a:lnTo>
                    <a:cubicBezTo>
                      <a:pt x="12295828" y="4579049"/>
                      <a:pt x="12286424" y="4574921"/>
                      <a:pt x="12279750" y="4567670"/>
                    </a:cubicBezTo>
                    <a:cubicBezTo>
                      <a:pt x="12273076" y="4560419"/>
                      <a:pt x="12269738" y="4550707"/>
                      <a:pt x="12270546" y="4540885"/>
                    </a:cubicBezTo>
                    <a:lnTo>
                      <a:pt x="12337927" y="3732389"/>
                    </a:lnTo>
                    <a:lnTo>
                      <a:pt x="12400933" y="3291275"/>
                    </a:lnTo>
                    <a:close/>
                    <a:moveTo>
                      <a:pt x="618649" y="4642555"/>
                    </a:moveTo>
                    <a:cubicBezTo>
                      <a:pt x="562511" y="4642555"/>
                      <a:pt x="508673" y="4664856"/>
                      <a:pt x="468978" y="4704551"/>
                    </a:cubicBezTo>
                    <a:cubicBezTo>
                      <a:pt x="429283" y="4744246"/>
                      <a:pt x="406982" y="4798085"/>
                      <a:pt x="406982" y="4854222"/>
                    </a:cubicBezTo>
                    <a:lnTo>
                      <a:pt x="406982" y="4924778"/>
                    </a:lnTo>
                    <a:cubicBezTo>
                      <a:pt x="407503" y="5041309"/>
                      <a:pt x="502117" y="5135500"/>
                      <a:pt x="618649" y="5135500"/>
                    </a:cubicBezTo>
                    <a:cubicBezTo>
                      <a:pt x="735181" y="5135500"/>
                      <a:pt x="829794" y="5041309"/>
                      <a:pt x="830316" y="4924778"/>
                    </a:cubicBezTo>
                    <a:lnTo>
                      <a:pt x="830316" y="4854222"/>
                    </a:lnTo>
                    <a:cubicBezTo>
                      <a:pt x="830316" y="4798085"/>
                      <a:pt x="808015" y="4744246"/>
                      <a:pt x="768320" y="4704551"/>
                    </a:cubicBezTo>
                    <a:cubicBezTo>
                      <a:pt x="728625" y="4664856"/>
                      <a:pt x="674787" y="4642555"/>
                      <a:pt x="618649" y="4642555"/>
                    </a:cubicBezTo>
                    <a:close/>
                    <a:moveTo>
                      <a:pt x="399433" y="5612553"/>
                    </a:moveTo>
                    <a:cubicBezTo>
                      <a:pt x="400632" y="5604439"/>
                      <a:pt x="389202" y="5601264"/>
                      <a:pt x="386027" y="5608814"/>
                    </a:cubicBezTo>
                    <a:lnTo>
                      <a:pt x="232005" y="5968153"/>
                    </a:lnTo>
                    <a:cubicBezTo>
                      <a:pt x="209748" y="6020073"/>
                      <a:pt x="158672" y="6053717"/>
                      <a:pt x="102182" y="6053667"/>
                    </a:cubicBezTo>
                    <a:lnTo>
                      <a:pt x="37130" y="6053667"/>
                    </a:lnTo>
                    <a:cubicBezTo>
                      <a:pt x="25266" y="6053677"/>
                      <a:pt x="14190" y="6047723"/>
                      <a:pt x="7655" y="6037821"/>
                    </a:cubicBezTo>
                    <a:cubicBezTo>
                      <a:pt x="1120" y="6027918"/>
                      <a:pt x="0" y="6015394"/>
                      <a:pt x="4675" y="6004489"/>
                    </a:cubicBezTo>
                    <a:lnTo>
                      <a:pt x="195316" y="5559778"/>
                    </a:lnTo>
                    <a:lnTo>
                      <a:pt x="265448" y="5384377"/>
                    </a:lnTo>
                    <a:cubicBezTo>
                      <a:pt x="308318" y="5277239"/>
                      <a:pt x="412094" y="5206992"/>
                      <a:pt x="527491" y="5207000"/>
                    </a:cubicBezTo>
                    <a:lnTo>
                      <a:pt x="709807" y="5207000"/>
                    </a:lnTo>
                    <a:cubicBezTo>
                      <a:pt x="825204" y="5206992"/>
                      <a:pt x="928980" y="5277239"/>
                      <a:pt x="971850" y="5384377"/>
                    </a:cubicBezTo>
                    <a:lnTo>
                      <a:pt x="1041982" y="5559778"/>
                    </a:lnTo>
                    <a:lnTo>
                      <a:pt x="1232553" y="6004489"/>
                    </a:lnTo>
                    <a:cubicBezTo>
                      <a:pt x="1237228" y="6015394"/>
                      <a:pt x="1236108" y="6027918"/>
                      <a:pt x="1229572" y="6037821"/>
                    </a:cubicBezTo>
                    <a:cubicBezTo>
                      <a:pt x="1223037" y="6047723"/>
                      <a:pt x="1211962" y="6053677"/>
                      <a:pt x="1200097" y="6053667"/>
                    </a:cubicBezTo>
                    <a:lnTo>
                      <a:pt x="1135045" y="6053667"/>
                    </a:lnTo>
                    <a:cubicBezTo>
                      <a:pt x="1078607" y="6053660"/>
                      <a:pt x="1027601" y="6020026"/>
                      <a:pt x="1005364" y="5968153"/>
                    </a:cubicBezTo>
                    <a:lnTo>
                      <a:pt x="851341" y="5608814"/>
                    </a:lnTo>
                    <a:cubicBezTo>
                      <a:pt x="848096" y="5601264"/>
                      <a:pt x="836736" y="5604439"/>
                      <a:pt x="837865" y="5612553"/>
                    </a:cubicBezTo>
                    <a:lnTo>
                      <a:pt x="900871" y="6053667"/>
                    </a:lnTo>
                    <a:lnTo>
                      <a:pt x="968252" y="6862163"/>
                    </a:lnTo>
                    <a:cubicBezTo>
                      <a:pt x="969060" y="6871984"/>
                      <a:pt x="965723" y="6881697"/>
                      <a:pt x="959048" y="6888948"/>
                    </a:cubicBezTo>
                    <a:cubicBezTo>
                      <a:pt x="952374" y="6896198"/>
                      <a:pt x="942970" y="6900327"/>
                      <a:pt x="933115" y="6900333"/>
                    </a:cubicBezTo>
                    <a:lnTo>
                      <a:pt x="879281" y="6900333"/>
                    </a:lnTo>
                    <a:cubicBezTo>
                      <a:pt x="810300" y="6900342"/>
                      <a:pt x="751423" y="6850476"/>
                      <a:pt x="740075" y="6782435"/>
                    </a:cubicBezTo>
                    <a:lnTo>
                      <a:pt x="625705" y="6095436"/>
                    </a:lnTo>
                    <a:cubicBezTo>
                      <a:pt x="624364" y="6087533"/>
                      <a:pt x="613075" y="6087533"/>
                      <a:pt x="611735" y="6095436"/>
                    </a:cubicBezTo>
                    <a:lnTo>
                      <a:pt x="497293" y="6782435"/>
                    </a:lnTo>
                    <a:cubicBezTo>
                      <a:pt x="485941" y="6850503"/>
                      <a:pt x="427025" y="6900376"/>
                      <a:pt x="358017" y="6900333"/>
                    </a:cubicBezTo>
                    <a:lnTo>
                      <a:pt x="304183" y="6900333"/>
                    </a:lnTo>
                    <a:cubicBezTo>
                      <a:pt x="294328" y="6900327"/>
                      <a:pt x="284924" y="6896198"/>
                      <a:pt x="278250" y="6888948"/>
                    </a:cubicBezTo>
                    <a:cubicBezTo>
                      <a:pt x="271575" y="6881697"/>
                      <a:pt x="268238" y="6871984"/>
                      <a:pt x="269046" y="6862163"/>
                    </a:cubicBezTo>
                    <a:lnTo>
                      <a:pt x="336427" y="6053667"/>
                    </a:lnTo>
                    <a:lnTo>
                      <a:pt x="399433" y="5612553"/>
                    </a:lnTo>
                    <a:close/>
                    <a:moveTo>
                      <a:pt x="1952149" y="4642555"/>
                    </a:moveTo>
                    <a:cubicBezTo>
                      <a:pt x="1896012" y="4642555"/>
                      <a:pt x="1842173" y="4664856"/>
                      <a:pt x="1802478" y="4704551"/>
                    </a:cubicBezTo>
                    <a:cubicBezTo>
                      <a:pt x="1762783" y="4744246"/>
                      <a:pt x="1740482" y="4798085"/>
                      <a:pt x="1740482" y="4854222"/>
                    </a:cubicBezTo>
                    <a:lnTo>
                      <a:pt x="1740482" y="4924778"/>
                    </a:lnTo>
                    <a:cubicBezTo>
                      <a:pt x="1741003" y="5041309"/>
                      <a:pt x="1835617" y="5135500"/>
                      <a:pt x="1952149" y="5135500"/>
                    </a:cubicBezTo>
                    <a:cubicBezTo>
                      <a:pt x="2068681" y="5135500"/>
                      <a:pt x="2163295" y="5041309"/>
                      <a:pt x="2163816" y="4924778"/>
                    </a:cubicBezTo>
                    <a:lnTo>
                      <a:pt x="2163816" y="4854222"/>
                    </a:lnTo>
                    <a:cubicBezTo>
                      <a:pt x="2163816" y="4798085"/>
                      <a:pt x="2141515" y="4744246"/>
                      <a:pt x="2101820" y="4704551"/>
                    </a:cubicBezTo>
                    <a:cubicBezTo>
                      <a:pt x="2062125" y="4664856"/>
                      <a:pt x="2008286" y="4642555"/>
                      <a:pt x="1952149" y="4642555"/>
                    </a:cubicBezTo>
                    <a:close/>
                    <a:moveTo>
                      <a:pt x="1732933" y="5612553"/>
                    </a:moveTo>
                    <a:cubicBezTo>
                      <a:pt x="1734132" y="5604439"/>
                      <a:pt x="1722702" y="5601264"/>
                      <a:pt x="1719527" y="5608814"/>
                    </a:cubicBezTo>
                    <a:lnTo>
                      <a:pt x="1565505" y="5968153"/>
                    </a:lnTo>
                    <a:cubicBezTo>
                      <a:pt x="1543248" y="6020073"/>
                      <a:pt x="1492172" y="6053717"/>
                      <a:pt x="1435682" y="6053667"/>
                    </a:cubicBezTo>
                    <a:lnTo>
                      <a:pt x="1370630" y="6053667"/>
                    </a:lnTo>
                    <a:cubicBezTo>
                      <a:pt x="1358766" y="6053677"/>
                      <a:pt x="1347690" y="6047723"/>
                      <a:pt x="1341155" y="6037821"/>
                    </a:cubicBezTo>
                    <a:cubicBezTo>
                      <a:pt x="1334620" y="6027918"/>
                      <a:pt x="1333500" y="6015394"/>
                      <a:pt x="1338175" y="6004489"/>
                    </a:cubicBezTo>
                    <a:lnTo>
                      <a:pt x="1528816" y="5559778"/>
                    </a:lnTo>
                    <a:lnTo>
                      <a:pt x="1598948" y="5384377"/>
                    </a:lnTo>
                    <a:cubicBezTo>
                      <a:pt x="1641818" y="5277239"/>
                      <a:pt x="1745594" y="5206992"/>
                      <a:pt x="1860991" y="5207000"/>
                    </a:cubicBezTo>
                    <a:lnTo>
                      <a:pt x="2043307" y="5207000"/>
                    </a:lnTo>
                    <a:cubicBezTo>
                      <a:pt x="2158704" y="5206992"/>
                      <a:pt x="2262480" y="5277239"/>
                      <a:pt x="2305350" y="5384377"/>
                    </a:cubicBezTo>
                    <a:lnTo>
                      <a:pt x="2375482" y="5559778"/>
                    </a:lnTo>
                    <a:lnTo>
                      <a:pt x="2566053" y="6004489"/>
                    </a:lnTo>
                    <a:cubicBezTo>
                      <a:pt x="2570727" y="6015394"/>
                      <a:pt x="2569607" y="6027918"/>
                      <a:pt x="2563072" y="6037821"/>
                    </a:cubicBezTo>
                    <a:cubicBezTo>
                      <a:pt x="2556537" y="6047723"/>
                      <a:pt x="2545462" y="6053677"/>
                      <a:pt x="2533597" y="6053667"/>
                    </a:cubicBezTo>
                    <a:lnTo>
                      <a:pt x="2468545" y="6053667"/>
                    </a:lnTo>
                    <a:cubicBezTo>
                      <a:pt x="2412107" y="6053660"/>
                      <a:pt x="2361101" y="6020026"/>
                      <a:pt x="2338864" y="5968153"/>
                    </a:cubicBezTo>
                    <a:lnTo>
                      <a:pt x="2184841" y="5608814"/>
                    </a:lnTo>
                    <a:cubicBezTo>
                      <a:pt x="2181596" y="5601264"/>
                      <a:pt x="2170236" y="5604439"/>
                      <a:pt x="2171365" y="5612553"/>
                    </a:cubicBezTo>
                    <a:lnTo>
                      <a:pt x="2234371" y="6053667"/>
                    </a:lnTo>
                    <a:lnTo>
                      <a:pt x="2301752" y="6862163"/>
                    </a:lnTo>
                    <a:cubicBezTo>
                      <a:pt x="2302560" y="6871984"/>
                      <a:pt x="2299223" y="6881697"/>
                      <a:pt x="2292548" y="6888948"/>
                    </a:cubicBezTo>
                    <a:cubicBezTo>
                      <a:pt x="2285874" y="6896198"/>
                      <a:pt x="2276470" y="6900327"/>
                      <a:pt x="2266615" y="6900333"/>
                    </a:cubicBezTo>
                    <a:lnTo>
                      <a:pt x="2212781" y="6900333"/>
                    </a:lnTo>
                    <a:cubicBezTo>
                      <a:pt x="2143800" y="6900342"/>
                      <a:pt x="2084923" y="6850476"/>
                      <a:pt x="2073575" y="6782435"/>
                    </a:cubicBezTo>
                    <a:lnTo>
                      <a:pt x="1959205" y="6095436"/>
                    </a:lnTo>
                    <a:cubicBezTo>
                      <a:pt x="1957864" y="6087533"/>
                      <a:pt x="1946575" y="6087533"/>
                      <a:pt x="1945234" y="6095436"/>
                    </a:cubicBezTo>
                    <a:lnTo>
                      <a:pt x="1830793" y="6782435"/>
                    </a:lnTo>
                    <a:cubicBezTo>
                      <a:pt x="1819442" y="6850503"/>
                      <a:pt x="1760525" y="6900376"/>
                      <a:pt x="1691517" y="6900333"/>
                    </a:cubicBezTo>
                    <a:lnTo>
                      <a:pt x="1637683" y="6900333"/>
                    </a:lnTo>
                    <a:cubicBezTo>
                      <a:pt x="1627828" y="6900327"/>
                      <a:pt x="1618424" y="6896198"/>
                      <a:pt x="1611750" y="6888948"/>
                    </a:cubicBezTo>
                    <a:cubicBezTo>
                      <a:pt x="1605075" y="6881697"/>
                      <a:pt x="1601738" y="6871984"/>
                      <a:pt x="1602546" y="6862163"/>
                    </a:cubicBezTo>
                    <a:lnTo>
                      <a:pt x="1669927" y="6053667"/>
                    </a:lnTo>
                    <a:lnTo>
                      <a:pt x="1732933" y="5612553"/>
                    </a:lnTo>
                    <a:close/>
                    <a:moveTo>
                      <a:pt x="3285649" y="4642555"/>
                    </a:moveTo>
                    <a:cubicBezTo>
                      <a:pt x="3229512" y="4642555"/>
                      <a:pt x="3175673" y="4664856"/>
                      <a:pt x="3135978" y="4704551"/>
                    </a:cubicBezTo>
                    <a:cubicBezTo>
                      <a:pt x="3096283" y="4744246"/>
                      <a:pt x="3073982" y="4798085"/>
                      <a:pt x="3073982" y="4854222"/>
                    </a:cubicBezTo>
                    <a:lnTo>
                      <a:pt x="3073982" y="4924778"/>
                    </a:lnTo>
                    <a:cubicBezTo>
                      <a:pt x="3074503" y="5041309"/>
                      <a:pt x="3169117" y="5135500"/>
                      <a:pt x="3285649" y="5135500"/>
                    </a:cubicBezTo>
                    <a:cubicBezTo>
                      <a:pt x="3402181" y="5135500"/>
                      <a:pt x="3496794" y="5041309"/>
                      <a:pt x="3497316" y="4924778"/>
                    </a:cubicBezTo>
                    <a:lnTo>
                      <a:pt x="3497316" y="4854222"/>
                    </a:lnTo>
                    <a:cubicBezTo>
                      <a:pt x="3497316" y="4798085"/>
                      <a:pt x="3475015" y="4744246"/>
                      <a:pt x="3435320" y="4704551"/>
                    </a:cubicBezTo>
                    <a:cubicBezTo>
                      <a:pt x="3395625" y="4664856"/>
                      <a:pt x="3341787" y="4642555"/>
                      <a:pt x="3285649" y="4642555"/>
                    </a:cubicBezTo>
                    <a:close/>
                    <a:moveTo>
                      <a:pt x="3066433" y="5612553"/>
                    </a:moveTo>
                    <a:cubicBezTo>
                      <a:pt x="3067632" y="5604439"/>
                      <a:pt x="3056202" y="5601264"/>
                      <a:pt x="3053027" y="5608814"/>
                    </a:cubicBezTo>
                    <a:lnTo>
                      <a:pt x="2899005" y="5968153"/>
                    </a:lnTo>
                    <a:cubicBezTo>
                      <a:pt x="2876748" y="6020073"/>
                      <a:pt x="2825672" y="6053717"/>
                      <a:pt x="2769182" y="6053667"/>
                    </a:cubicBezTo>
                    <a:lnTo>
                      <a:pt x="2704130" y="6053667"/>
                    </a:lnTo>
                    <a:cubicBezTo>
                      <a:pt x="2692266" y="6053677"/>
                      <a:pt x="2681190" y="6047723"/>
                      <a:pt x="2674655" y="6037821"/>
                    </a:cubicBezTo>
                    <a:cubicBezTo>
                      <a:pt x="2668120" y="6027918"/>
                      <a:pt x="2667000" y="6015394"/>
                      <a:pt x="2671675" y="6004489"/>
                    </a:cubicBezTo>
                    <a:lnTo>
                      <a:pt x="2862316" y="5559778"/>
                    </a:lnTo>
                    <a:lnTo>
                      <a:pt x="2932448" y="5384377"/>
                    </a:lnTo>
                    <a:cubicBezTo>
                      <a:pt x="2975318" y="5277239"/>
                      <a:pt x="3079094" y="5206992"/>
                      <a:pt x="3194491" y="5207000"/>
                    </a:cubicBezTo>
                    <a:lnTo>
                      <a:pt x="3376807" y="5207000"/>
                    </a:lnTo>
                    <a:cubicBezTo>
                      <a:pt x="3492203" y="5206992"/>
                      <a:pt x="3595980" y="5277238"/>
                      <a:pt x="3638850" y="5384377"/>
                    </a:cubicBezTo>
                    <a:lnTo>
                      <a:pt x="3708982" y="5559778"/>
                    </a:lnTo>
                    <a:lnTo>
                      <a:pt x="3899553" y="6004489"/>
                    </a:lnTo>
                    <a:cubicBezTo>
                      <a:pt x="3904228" y="6015394"/>
                      <a:pt x="3903108" y="6027918"/>
                      <a:pt x="3896572" y="6037821"/>
                    </a:cubicBezTo>
                    <a:cubicBezTo>
                      <a:pt x="3890037" y="6047723"/>
                      <a:pt x="3878962" y="6053677"/>
                      <a:pt x="3867097" y="6053667"/>
                    </a:cubicBezTo>
                    <a:lnTo>
                      <a:pt x="3802045" y="6053667"/>
                    </a:lnTo>
                    <a:cubicBezTo>
                      <a:pt x="3745607" y="6053660"/>
                      <a:pt x="3694601" y="6020026"/>
                      <a:pt x="3672364" y="5968153"/>
                    </a:cubicBezTo>
                    <a:lnTo>
                      <a:pt x="3518341" y="5608814"/>
                    </a:lnTo>
                    <a:cubicBezTo>
                      <a:pt x="3515096" y="5601264"/>
                      <a:pt x="3503736" y="5604439"/>
                      <a:pt x="3504865" y="5612553"/>
                    </a:cubicBezTo>
                    <a:lnTo>
                      <a:pt x="3567871" y="6053667"/>
                    </a:lnTo>
                    <a:lnTo>
                      <a:pt x="3635252" y="6862163"/>
                    </a:lnTo>
                    <a:cubicBezTo>
                      <a:pt x="3636060" y="6871984"/>
                      <a:pt x="3632722" y="6881697"/>
                      <a:pt x="3626048" y="6888948"/>
                    </a:cubicBezTo>
                    <a:cubicBezTo>
                      <a:pt x="3619374" y="6896198"/>
                      <a:pt x="3609970" y="6900327"/>
                      <a:pt x="3600115" y="6900333"/>
                    </a:cubicBezTo>
                    <a:lnTo>
                      <a:pt x="3546281" y="6900333"/>
                    </a:lnTo>
                    <a:cubicBezTo>
                      <a:pt x="3477300" y="6900342"/>
                      <a:pt x="3418423" y="6850476"/>
                      <a:pt x="3407075" y="6782435"/>
                    </a:cubicBezTo>
                    <a:lnTo>
                      <a:pt x="3292704" y="6095436"/>
                    </a:lnTo>
                    <a:cubicBezTo>
                      <a:pt x="3291364" y="6087533"/>
                      <a:pt x="3280075" y="6087533"/>
                      <a:pt x="3278735" y="6095436"/>
                    </a:cubicBezTo>
                    <a:lnTo>
                      <a:pt x="3164293" y="6782435"/>
                    </a:lnTo>
                    <a:cubicBezTo>
                      <a:pt x="3152942" y="6850503"/>
                      <a:pt x="3094025" y="6900376"/>
                      <a:pt x="3025017" y="6900333"/>
                    </a:cubicBezTo>
                    <a:lnTo>
                      <a:pt x="2971183" y="6900333"/>
                    </a:lnTo>
                    <a:cubicBezTo>
                      <a:pt x="2961328" y="6900327"/>
                      <a:pt x="2951924" y="6896198"/>
                      <a:pt x="2945250" y="6888948"/>
                    </a:cubicBezTo>
                    <a:cubicBezTo>
                      <a:pt x="2938575" y="6881697"/>
                      <a:pt x="2935238" y="6871984"/>
                      <a:pt x="2936046" y="6862163"/>
                    </a:cubicBezTo>
                    <a:lnTo>
                      <a:pt x="3003427" y="6053667"/>
                    </a:lnTo>
                    <a:lnTo>
                      <a:pt x="3066433" y="5612553"/>
                    </a:lnTo>
                    <a:close/>
                    <a:moveTo>
                      <a:pt x="4619149" y="4642555"/>
                    </a:moveTo>
                    <a:cubicBezTo>
                      <a:pt x="4563011" y="4642555"/>
                      <a:pt x="4509173" y="4664856"/>
                      <a:pt x="4469478" y="4704551"/>
                    </a:cubicBezTo>
                    <a:cubicBezTo>
                      <a:pt x="4429783" y="4744246"/>
                      <a:pt x="4407482" y="4798085"/>
                      <a:pt x="4407482" y="4854222"/>
                    </a:cubicBezTo>
                    <a:lnTo>
                      <a:pt x="4407482" y="4924778"/>
                    </a:lnTo>
                    <a:cubicBezTo>
                      <a:pt x="4408004" y="5041309"/>
                      <a:pt x="4502617" y="5135500"/>
                      <a:pt x="4619149" y="5135500"/>
                    </a:cubicBezTo>
                    <a:cubicBezTo>
                      <a:pt x="4735681" y="5135500"/>
                      <a:pt x="4830294" y="5041309"/>
                      <a:pt x="4830816" y="4924778"/>
                    </a:cubicBezTo>
                    <a:lnTo>
                      <a:pt x="4830816" y="4854222"/>
                    </a:lnTo>
                    <a:cubicBezTo>
                      <a:pt x="4830816" y="4798085"/>
                      <a:pt x="4808515" y="4744246"/>
                      <a:pt x="4768820" y="4704551"/>
                    </a:cubicBezTo>
                    <a:cubicBezTo>
                      <a:pt x="4729125" y="4664856"/>
                      <a:pt x="4675287" y="4642555"/>
                      <a:pt x="4619149" y="4642555"/>
                    </a:cubicBezTo>
                    <a:close/>
                    <a:moveTo>
                      <a:pt x="4399933" y="5612553"/>
                    </a:moveTo>
                    <a:cubicBezTo>
                      <a:pt x="4401132" y="5604439"/>
                      <a:pt x="4389702" y="5601264"/>
                      <a:pt x="4386527" y="5608814"/>
                    </a:cubicBezTo>
                    <a:lnTo>
                      <a:pt x="4232504" y="5968153"/>
                    </a:lnTo>
                    <a:cubicBezTo>
                      <a:pt x="4210248" y="6020073"/>
                      <a:pt x="4159172" y="6053717"/>
                      <a:pt x="4102682" y="6053667"/>
                    </a:cubicBezTo>
                    <a:lnTo>
                      <a:pt x="4037630" y="6053667"/>
                    </a:lnTo>
                    <a:cubicBezTo>
                      <a:pt x="4025766" y="6053677"/>
                      <a:pt x="4014691" y="6047723"/>
                      <a:pt x="4008155" y="6037821"/>
                    </a:cubicBezTo>
                    <a:cubicBezTo>
                      <a:pt x="4001620" y="6027918"/>
                      <a:pt x="4000500" y="6015394"/>
                      <a:pt x="4005174" y="6004489"/>
                    </a:cubicBezTo>
                    <a:lnTo>
                      <a:pt x="4195816" y="5559778"/>
                    </a:lnTo>
                    <a:lnTo>
                      <a:pt x="4265948" y="5384377"/>
                    </a:lnTo>
                    <a:cubicBezTo>
                      <a:pt x="4308818" y="5277239"/>
                      <a:pt x="4412595" y="5206992"/>
                      <a:pt x="4527991" y="5207000"/>
                    </a:cubicBezTo>
                    <a:lnTo>
                      <a:pt x="4710307" y="5207000"/>
                    </a:lnTo>
                    <a:cubicBezTo>
                      <a:pt x="4825703" y="5206992"/>
                      <a:pt x="4929480" y="5277238"/>
                      <a:pt x="4972350" y="5384377"/>
                    </a:cubicBezTo>
                    <a:lnTo>
                      <a:pt x="5042482" y="5559778"/>
                    </a:lnTo>
                    <a:lnTo>
                      <a:pt x="5233053" y="6004489"/>
                    </a:lnTo>
                    <a:cubicBezTo>
                      <a:pt x="5237728" y="6015394"/>
                      <a:pt x="5236608" y="6027918"/>
                      <a:pt x="5230072" y="6037821"/>
                    </a:cubicBezTo>
                    <a:cubicBezTo>
                      <a:pt x="5223537" y="6047723"/>
                      <a:pt x="5212462" y="6053677"/>
                      <a:pt x="5200597" y="6053667"/>
                    </a:cubicBezTo>
                    <a:lnTo>
                      <a:pt x="5135545" y="6053667"/>
                    </a:lnTo>
                    <a:cubicBezTo>
                      <a:pt x="5079107" y="6053660"/>
                      <a:pt x="5028101" y="6020026"/>
                      <a:pt x="5005864" y="5968153"/>
                    </a:cubicBezTo>
                    <a:lnTo>
                      <a:pt x="4851841" y="5608814"/>
                    </a:lnTo>
                    <a:cubicBezTo>
                      <a:pt x="4848596" y="5601264"/>
                      <a:pt x="4837236" y="5604439"/>
                      <a:pt x="4838365" y="5612553"/>
                    </a:cubicBezTo>
                    <a:lnTo>
                      <a:pt x="4901371" y="6053667"/>
                    </a:lnTo>
                    <a:lnTo>
                      <a:pt x="4968752" y="6862163"/>
                    </a:lnTo>
                    <a:cubicBezTo>
                      <a:pt x="4969560" y="6871984"/>
                      <a:pt x="4966222" y="6881697"/>
                      <a:pt x="4959548" y="6888948"/>
                    </a:cubicBezTo>
                    <a:cubicBezTo>
                      <a:pt x="4952874" y="6896198"/>
                      <a:pt x="4943470" y="6900327"/>
                      <a:pt x="4933615" y="6900333"/>
                    </a:cubicBezTo>
                    <a:lnTo>
                      <a:pt x="4879781" y="6900333"/>
                    </a:lnTo>
                    <a:cubicBezTo>
                      <a:pt x="4810800" y="6900342"/>
                      <a:pt x="4751923" y="6850476"/>
                      <a:pt x="4740575" y="6782435"/>
                    </a:cubicBezTo>
                    <a:lnTo>
                      <a:pt x="4626204" y="6095436"/>
                    </a:lnTo>
                    <a:cubicBezTo>
                      <a:pt x="4624864" y="6087533"/>
                      <a:pt x="4613575" y="6087533"/>
                      <a:pt x="4612235" y="6095436"/>
                    </a:cubicBezTo>
                    <a:lnTo>
                      <a:pt x="4497794" y="6782435"/>
                    </a:lnTo>
                    <a:cubicBezTo>
                      <a:pt x="4486442" y="6850503"/>
                      <a:pt x="4427525" y="6900376"/>
                      <a:pt x="4358517" y="6900333"/>
                    </a:cubicBezTo>
                    <a:lnTo>
                      <a:pt x="4304683" y="6900333"/>
                    </a:lnTo>
                    <a:cubicBezTo>
                      <a:pt x="4294828" y="6900327"/>
                      <a:pt x="4285424" y="6896198"/>
                      <a:pt x="4278750" y="6888948"/>
                    </a:cubicBezTo>
                    <a:cubicBezTo>
                      <a:pt x="4272076" y="6881697"/>
                      <a:pt x="4268738" y="6871984"/>
                      <a:pt x="4269546" y="6862163"/>
                    </a:cubicBezTo>
                    <a:lnTo>
                      <a:pt x="4336927" y="6053667"/>
                    </a:lnTo>
                    <a:lnTo>
                      <a:pt x="4399933" y="5612553"/>
                    </a:lnTo>
                    <a:close/>
                    <a:moveTo>
                      <a:pt x="5952649" y="4642555"/>
                    </a:moveTo>
                    <a:cubicBezTo>
                      <a:pt x="5896511" y="4642555"/>
                      <a:pt x="5842673" y="4664856"/>
                      <a:pt x="5802978" y="4704551"/>
                    </a:cubicBezTo>
                    <a:cubicBezTo>
                      <a:pt x="5763283" y="4744246"/>
                      <a:pt x="5740982" y="4798085"/>
                      <a:pt x="5740982" y="4854222"/>
                    </a:cubicBezTo>
                    <a:lnTo>
                      <a:pt x="5740982" y="4924778"/>
                    </a:lnTo>
                    <a:cubicBezTo>
                      <a:pt x="5741504" y="5041309"/>
                      <a:pt x="5836117" y="5135500"/>
                      <a:pt x="5952649" y="5135500"/>
                    </a:cubicBezTo>
                    <a:cubicBezTo>
                      <a:pt x="6069181" y="5135500"/>
                      <a:pt x="6163794" y="5041309"/>
                      <a:pt x="6164316" y="4924778"/>
                    </a:cubicBezTo>
                    <a:lnTo>
                      <a:pt x="6164316" y="4854222"/>
                    </a:lnTo>
                    <a:cubicBezTo>
                      <a:pt x="6164316" y="4798085"/>
                      <a:pt x="6142015" y="4744246"/>
                      <a:pt x="6102320" y="4704551"/>
                    </a:cubicBezTo>
                    <a:cubicBezTo>
                      <a:pt x="6062625" y="4664856"/>
                      <a:pt x="6008787" y="4642555"/>
                      <a:pt x="5952649" y="4642555"/>
                    </a:cubicBezTo>
                    <a:close/>
                    <a:moveTo>
                      <a:pt x="5733433" y="5612553"/>
                    </a:moveTo>
                    <a:cubicBezTo>
                      <a:pt x="5734632" y="5604439"/>
                      <a:pt x="5723202" y="5601264"/>
                      <a:pt x="5720027" y="5608814"/>
                    </a:cubicBezTo>
                    <a:lnTo>
                      <a:pt x="5566004" y="5968153"/>
                    </a:lnTo>
                    <a:cubicBezTo>
                      <a:pt x="5543748" y="6020073"/>
                      <a:pt x="5492672" y="6053717"/>
                      <a:pt x="5436182" y="6053667"/>
                    </a:cubicBezTo>
                    <a:lnTo>
                      <a:pt x="5371130" y="6053667"/>
                    </a:lnTo>
                    <a:cubicBezTo>
                      <a:pt x="5359266" y="6053677"/>
                      <a:pt x="5348191" y="6047723"/>
                      <a:pt x="5341655" y="6037821"/>
                    </a:cubicBezTo>
                    <a:cubicBezTo>
                      <a:pt x="5335120" y="6027918"/>
                      <a:pt x="5334000" y="6015394"/>
                      <a:pt x="5338674" y="6004489"/>
                    </a:cubicBezTo>
                    <a:lnTo>
                      <a:pt x="5529316" y="5559778"/>
                    </a:lnTo>
                    <a:lnTo>
                      <a:pt x="5599448" y="5384377"/>
                    </a:lnTo>
                    <a:cubicBezTo>
                      <a:pt x="5642318" y="5277239"/>
                      <a:pt x="5746095" y="5206992"/>
                      <a:pt x="5861491" y="5207000"/>
                    </a:cubicBezTo>
                    <a:lnTo>
                      <a:pt x="6043807" y="5207000"/>
                    </a:lnTo>
                    <a:cubicBezTo>
                      <a:pt x="6159203" y="5206992"/>
                      <a:pt x="6262980" y="5277238"/>
                      <a:pt x="6305850" y="5384377"/>
                    </a:cubicBezTo>
                    <a:lnTo>
                      <a:pt x="6375982" y="5559778"/>
                    </a:lnTo>
                    <a:lnTo>
                      <a:pt x="6566553" y="6004489"/>
                    </a:lnTo>
                    <a:cubicBezTo>
                      <a:pt x="6571228" y="6015394"/>
                      <a:pt x="6570107" y="6027918"/>
                      <a:pt x="6563572" y="6037821"/>
                    </a:cubicBezTo>
                    <a:cubicBezTo>
                      <a:pt x="6557037" y="6047723"/>
                      <a:pt x="6545962" y="6053677"/>
                      <a:pt x="6534097" y="6053667"/>
                    </a:cubicBezTo>
                    <a:lnTo>
                      <a:pt x="6469045" y="6053667"/>
                    </a:lnTo>
                    <a:cubicBezTo>
                      <a:pt x="6412607" y="6053660"/>
                      <a:pt x="6361601" y="6020026"/>
                      <a:pt x="6339364" y="5968153"/>
                    </a:cubicBezTo>
                    <a:lnTo>
                      <a:pt x="6185341" y="5608814"/>
                    </a:lnTo>
                    <a:cubicBezTo>
                      <a:pt x="6182096" y="5601264"/>
                      <a:pt x="6170736" y="5604439"/>
                      <a:pt x="6171865" y="5612553"/>
                    </a:cubicBezTo>
                    <a:lnTo>
                      <a:pt x="6234871" y="6053667"/>
                    </a:lnTo>
                    <a:lnTo>
                      <a:pt x="6302252" y="6862163"/>
                    </a:lnTo>
                    <a:cubicBezTo>
                      <a:pt x="6303060" y="6871984"/>
                      <a:pt x="6299722" y="6881697"/>
                      <a:pt x="6293048" y="6888948"/>
                    </a:cubicBezTo>
                    <a:cubicBezTo>
                      <a:pt x="6286374" y="6896198"/>
                      <a:pt x="6276970" y="6900327"/>
                      <a:pt x="6267115" y="6900333"/>
                    </a:cubicBezTo>
                    <a:lnTo>
                      <a:pt x="6213281" y="6900333"/>
                    </a:lnTo>
                    <a:cubicBezTo>
                      <a:pt x="6144300" y="6900342"/>
                      <a:pt x="6085423" y="6850476"/>
                      <a:pt x="6074075" y="6782435"/>
                    </a:cubicBezTo>
                    <a:lnTo>
                      <a:pt x="5959704" y="6095436"/>
                    </a:lnTo>
                    <a:cubicBezTo>
                      <a:pt x="5958364" y="6087533"/>
                      <a:pt x="5947075" y="6087533"/>
                      <a:pt x="5945735" y="6095436"/>
                    </a:cubicBezTo>
                    <a:lnTo>
                      <a:pt x="5831294" y="6782435"/>
                    </a:lnTo>
                    <a:cubicBezTo>
                      <a:pt x="5819942" y="6850503"/>
                      <a:pt x="5761025" y="6900376"/>
                      <a:pt x="5692017" y="6900333"/>
                    </a:cubicBezTo>
                    <a:lnTo>
                      <a:pt x="5638183" y="6900333"/>
                    </a:lnTo>
                    <a:cubicBezTo>
                      <a:pt x="5628328" y="6900327"/>
                      <a:pt x="5618924" y="6896198"/>
                      <a:pt x="5612250" y="6888948"/>
                    </a:cubicBezTo>
                    <a:cubicBezTo>
                      <a:pt x="5605576" y="6881697"/>
                      <a:pt x="5602238" y="6871984"/>
                      <a:pt x="5603046" y="6862163"/>
                    </a:cubicBezTo>
                    <a:lnTo>
                      <a:pt x="5670427" y="6053667"/>
                    </a:lnTo>
                    <a:lnTo>
                      <a:pt x="5733433" y="5612553"/>
                    </a:lnTo>
                    <a:close/>
                    <a:moveTo>
                      <a:pt x="7286149" y="4642555"/>
                    </a:moveTo>
                    <a:cubicBezTo>
                      <a:pt x="7230011" y="4642555"/>
                      <a:pt x="7176173" y="4664856"/>
                      <a:pt x="7136478" y="4704551"/>
                    </a:cubicBezTo>
                    <a:cubicBezTo>
                      <a:pt x="7096782" y="4744246"/>
                      <a:pt x="7074482" y="4798085"/>
                      <a:pt x="7074482" y="4854222"/>
                    </a:cubicBezTo>
                    <a:lnTo>
                      <a:pt x="7074482" y="4924778"/>
                    </a:lnTo>
                    <a:cubicBezTo>
                      <a:pt x="7075003" y="5041309"/>
                      <a:pt x="7169617" y="5135500"/>
                      <a:pt x="7286149" y="5135500"/>
                    </a:cubicBezTo>
                    <a:cubicBezTo>
                      <a:pt x="7402681" y="5135500"/>
                      <a:pt x="7497295" y="5041309"/>
                      <a:pt x="7497816" y="4924778"/>
                    </a:cubicBezTo>
                    <a:lnTo>
                      <a:pt x="7497816" y="4854222"/>
                    </a:lnTo>
                    <a:cubicBezTo>
                      <a:pt x="7497816" y="4798085"/>
                      <a:pt x="7475516" y="4744246"/>
                      <a:pt x="7435820" y="4704551"/>
                    </a:cubicBezTo>
                    <a:cubicBezTo>
                      <a:pt x="7396125" y="4664856"/>
                      <a:pt x="7342287" y="4642555"/>
                      <a:pt x="7286149" y="4642555"/>
                    </a:cubicBezTo>
                    <a:close/>
                    <a:moveTo>
                      <a:pt x="7066933" y="5612553"/>
                    </a:moveTo>
                    <a:cubicBezTo>
                      <a:pt x="7068132" y="5604439"/>
                      <a:pt x="7056703" y="5601264"/>
                      <a:pt x="7053528" y="5608814"/>
                    </a:cubicBezTo>
                    <a:lnTo>
                      <a:pt x="6899504" y="5968153"/>
                    </a:lnTo>
                    <a:cubicBezTo>
                      <a:pt x="6877248" y="6020073"/>
                      <a:pt x="6826172" y="6053717"/>
                      <a:pt x="6769682" y="6053667"/>
                    </a:cubicBezTo>
                    <a:lnTo>
                      <a:pt x="6704630" y="6053667"/>
                    </a:lnTo>
                    <a:cubicBezTo>
                      <a:pt x="6692766" y="6053677"/>
                      <a:pt x="6681691" y="6047723"/>
                      <a:pt x="6675155" y="6037821"/>
                    </a:cubicBezTo>
                    <a:cubicBezTo>
                      <a:pt x="6668620" y="6027918"/>
                      <a:pt x="6667500" y="6015394"/>
                      <a:pt x="6672175" y="6004489"/>
                    </a:cubicBezTo>
                    <a:lnTo>
                      <a:pt x="6862816" y="5559778"/>
                    </a:lnTo>
                    <a:lnTo>
                      <a:pt x="6932948" y="5384377"/>
                    </a:lnTo>
                    <a:cubicBezTo>
                      <a:pt x="6975818" y="5277239"/>
                      <a:pt x="7079594" y="5206993"/>
                      <a:pt x="7194991" y="5207000"/>
                    </a:cubicBezTo>
                    <a:lnTo>
                      <a:pt x="7377307" y="5207000"/>
                    </a:lnTo>
                    <a:cubicBezTo>
                      <a:pt x="7492704" y="5206993"/>
                      <a:pt x="7596480" y="5277239"/>
                      <a:pt x="7639350" y="5384377"/>
                    </a:cubicBezTo>
                    <a:lnTo>
                      <a:pt x="7709482" y="5559778"/>
                    </a:lnTo>
                    <a:lnTo>
                      <a:pt x="7900053" y="6004489"/>
                    </a:lnTo>
                    <a:cubicBezTo>
                      <a:pt x="7904728" y="6015394"/>
                      <a:pt x="7903607" y="6027918"/>
                      <a:pt x="7897072" y="6037821"/>
                    </a:cubicBezTo>
                    <a:cubicBezTo>
                      <a:pt x="7890537" y="6047723"/>
                      <a:pt x="7879462" y="6053677"/>
                      <a:pt x="7867597" y="6053667"/>
                    </a:cubicBezTo>
                    <a:lnTo>
                      <a:pt x="7802545" y="6053667"/>
                    </a:lnTo>
                    <a:cubicBezTo>
                      <a:pt x="7746107" y="6053660"/>
                      <a:pt x="7695101" y="6020026"/>
                      <a:pt x="7672864" y="5968153"/>
                    </a:cubicBezTo>
                    <a:lnTo>
                      <a:pt x="7518841" y="5608814"/>
                    </a:lnTo>
                    <a:cubicBezTo>
                      <a:pt x="7515595" y="5601264"/>
                      <a:pt x="7504236" y="5604439"/>
                      <a:pt x="7505365" y="5612553"/>
                    </a:cubicBezTo>
                    <a:lnTo>
                      <a:pt x="7568371" y="6053667"/>
                    </a:lnTo>
                    <a:lnTo>
                      <a:pt x="7635752" y="6862163"/>
                    </a:lnTo>
                    <a:cubicBezTo>
                      <a:pt x="7636560" y="6871984"/>
                      <a:pt x="7633222" y="6881697"/>
                      <a:pt x="7626548" y="6888948"/>
                    </a:cubicBezTo>
                    <a:cubicBezTo>
                      <a:pt x="7619874" y="6896198"/>
                      <a:pt x="7610470" y="6900327"/>
                      <a:pt x="7600615" y="6900333"/>
                    </a:cubicBezTo>
                    <a:lnTo>
                      <a:pt x="7546781" y="6900333"/>
                    </a:lnTo>
                    <a:cubicBezTo>
                      <a:pt x="7477799" y="6900342"/>
                      <a:pt x="7418922" y="6850477"/>
                      <a:pt x="7407575" y="6782435"/>
                    </a:cubicBezTo>
                    <a:lnTo>
                      <a:pt x="7293204" y="6095436"/>
                    </a:lnTo>
                    <a:cubicBezTo>
                      <a:pt x="7291864" y="6087533"/>
                      <a:pt x="7280575" y="6087533"/>
                      <a:pt x="7279235" y="6095436"/>
                    </a:cubicBezTo>
                    <a:lnTo>
                      <a:pt x="7164794" y="6782435"/>
                    </a:lnTo>
                    <a:cubicBezTo>
                      <a:pt x="7153442" y="6850503"/>
                      <a:pt x="7094525" y="6900376"/>
                      <a:pt x="7025517" y="6900333"/>
                    </a:cubicBezTo>
                    <a:lnTo>
                      <a:pt x="6971683" y="6900333"/>
                    </a:lnTo>
                    <a:cubicBezTo>
                      <a:pt x="6961828" y="6900327"/>
                      <a:pt x="6952424" y="6896198"/>
                      <a:pt x="6945750" y="6888948"/>
                    </a:cubicBezTo>
                    <a:cubicBezTo>
                      <a:pt x="6939076" y="6881697"/>
                      <a:pt x="6935738" y="6871984"/>
                      <a:pt x="6936546" y="6862163"/>
                    </a:cubicBezTo>
                    <a:lnTo>
                      <a:pt x="7003927" y="6053667"/>
                    </a:lnTo>
                    <a:lnTo>
                      <a:pt x="7066933" y="5612553"/>
                    </a:lnTo>
                    <a:close/>
                    <a:moveTo>
                      <a:pt x="8619649" y="4642555"/>
                    </a:moveTo>
                    <a:cubicBezTo>
                      <a:pt x="8563511" y="4642555"/>
                      <a:pt x="8509673" y="4664856"/>
                      <a:pt x="8469978" y="4704551"/>
                    </a:cubicBezTo>
                    <a:cubicBezTo>
                      <a:pt x="8430282" y="4744246"/>
                      <a:pt x="8407982" y="4798085"/>
                      <a:pt x="8407982" y="4854222"/>
                    </a:cubicBezTo>
                    <a:lnTo>
                      <a:pt x="8407982" y="4924778"/>
                    </a:lnTo>
                    <a:cubicBezTo>
                      <a:pt x="8408503" y="5041309"/>
                      <a:pt x="8503117" y="5135500"/>
                      <a:pt x="8619649" y="5135500"/>
                    </a:cubicBezTo>
                    <a:cubicBezTo>
                      <a:pt x="8736181" y="5135500"/>
                      <a:pt x="8830795" y="5041309"/>
                      <a:pt x="8831316" y="4924778"/>
                    </a:cubicBezTo>
                    <a:lnTo>
                      <a:pt x="8831316" y="4854222"/>
                    </a:lnTo>
                    <a:cubicBezTo>
                      <a:pt x="8831316" y="4798085"/>
                      <a:pt x="8809016" y="4744246"/>
                      <a:pt x="8769320" y="4704551"/>
                    </a:cubicBezTo>
                    <a:cubicBezTo>
                      <a:pt x="8729625" y="4664856"/>
                      <a:pt x="8675787" y="4642555"/>
                      <a:pt x="8619649" y="4642555"/>
                    </a:cubicBezTo>
                    <a:close/>
                    <a:moveTo>
                      <a:pt x="8400433" y="5612553"/>
                    </a:moveTo>
                    <a:cubicBezTo>
                      <a:pt x="8401632" y="5604439"/>
                      <a:pt x="8390203" y="5601264"/>
                      <a:pt x="8387028" y="5608814"/>
                    </a:cubicBezTo>
                    <a:lnTo>
                      <a:pt x="8233004" y="5968153"/>
                    </a:lnTo>
                    <a:cubicBezTo>
                      <a:pt x="8210748" y="6020073"/>
                      <a:pt x="8159672" y="6053717"/>
                      <a:pt x="8103182" y="6053667"/>
                    </a:cubicBezTo>
                    <a:lnTo>
                      <a:pt x="8038130" y="6053667"/>
                    </a:lnTo>
                    <a:cubicBezTo>
                      <a:pt x="8026266" y="6053677"/>
                      <a:pt x="8015191" y="6047723"/>
                      <a:pt x="8008655" y="6037821"/>
                    </a:cubicBezTo>
                    <a:cubicBezTo>
                      <a:pt x="8002120" y="6027918"/>
                      <a:pt x="8001000" y="6015394"/>
                      <a:pt x="8005675" y="6004489"/>
                    </a:cubicBezTo>
                    <a:lnTo>
                      <a:pt x="8196316" y="5559778"/>
                    </a:lnTo>
                    <a:lnTo>
                      <a:pt x="8266448" y="5384377"/>
                    </a:lnTo>
                    <a:cubicBezTo>
                      <a:pt x="8309318" y="5277239"/>
                      <a:pt x="8413094" y="5206993"/>
                      <a:pt x="8528491" y="5207000"/>
                    </a:cubicBezTo>
                    <a:lnTo>
                      <a:pt x="8710807" y="5207000"/>
                    </a:lnTo>
                    <a:cubicBezTo>
                      <a:pt x="8826204" y="5206993"/>
                      <a:pt x="8929980" y="5277239"/>
                      <a:pt x="8972850" y="5384377"/>
                    </a:cubicBezTo>
                    <a:lnTo>
                      <a:pt x="9042982" y="5559778"/>
                    </a:lnTo>
                    <a:lnTo>
                      <a:pt x="9233553" y="6004489"/>
                    </a:lnTo>
                    <a:cubicBezTo>
                      <a:pt x="9238228" y="6015394"/>
                      <a:pt x="9237107" y="6027918"/>
                      <a:pt x="9230572" y="6037821"/>
                    </a:cubicBezTo>
                    <a:cubicBezTo>
                      <a:pt x="9224037" y="6047723"/>
                      <a:pt x="9212962" y="6053677"/>
                      <a:pt x="9201097" y="6053667"/>
                    </a:cubicBezTo>
                    <a:lnTo>
                      <a:pt x="9136045" y="6053667"/>
                    </a:lnTo>
                    <a:cubicBezTo>
                      <a:pt x="9079607" y="6053660"/>
                      <a:pt x="9028601" y="6020026"/>
                      <a:pt x="9006364" y="5968153"/>
                    </a:cubicBezTo>
                    <a:lnTo>
                      <a:pt x="8852341" y="5608814"/>
                    </a:lnTo>
                    <a:cubicBezTo>
                      <a:pt x="8849095" y="5601264"/>
                      <a:pt x="8837736" y="5604439"/>
                      <a:pt x="8838865" y="5612553"/>
                    </a:cubicBezTo>
                    <a:lnTo>
                      <a:pt x="8901871" y="6053667"/>
                    </a:lnTo>
                    <a:lnTo>
                      <a:pt x="8969252" y="6862163"/>
                    </a:lnTo>
                    <a:cubicBezTo>
                      <a:pt x="8970060" y="6871984"/>
                      <a:pt x="8966722" y="6881697"/>
                      <a:pt x="8960048" y="6888948"/>
                    </a:cubicBezTo>
                    <a:cubicBezTo>
                      <a:pt x="8953374" y="6896198"/>
                      <a:pt x="8943970" y="6900327"/>
                      <a:pt x="8934115" y="6900333"/>
                    </a:cubicBezTo>
                    <a:lnTo>
                      <a:pt x="8880281" y="6900333"/>
                    </a:lnTo>
                    <a:cubicBezTo>
                      <a:pt x="8811299" y="6900342"/>
                      <a:pt x="8752422" y="6850477"/>
                      <a:pt x="8741075" y="6782435"/>
                    </a:cubicBezTo>
                    <a:lnTo>
                      <a:pt x="8626704" y="6095436"/>
                    </a:lnTo>
                    <a:cubicBezTo>
                      <a:pt x="8625364" y="6087533"/>
                      <a:pt x="8614075" y="6087533"/>
                      <a:pt x="8612735" y="6095436"/>
                    </a:cubicBezTo>
                    <a:lnTo>
                      <a:pt x="8498294" y="6782435"/>
                    </a:lnTo>
                    <a:cubicBezTo>
                      <a:pt x="8486942" y="6850503"/>
                      <a:pt x="8428025" y="6900376"/>
                      <a:pt x="8359017" y="6900333"/>
                    </a:cubicBezTo>
                    <a:lnTo>
                      <a:pt x="8305183" y="6900333"/>
                    </a:lnTo>
                    <a:cubicBezTo>
                      <a:pt x="8295328" y="6900327"/>
                      <a:pt x="8285924" y="6896198"/>
                      <a:pt x="8279250" y="6888948"/>
                    </a:cubicBezTo>
                    <a:cubicBezTo>
                      <a:pt x="8272576" y="6881697"/>
                      <a:pt x="8269238" y="6871984"/>
                      <a:pt x="8270046" y="6862163"/>
                    </a:cubicBezTo>
                    <a:lnTo>
                      <a:pt x="8337427" y="6053667"/>
                    </a:lnTo>
                    <a:lnTo>
                      <a:pt x="8400433" y="5612553"/>
                    </a:lnTo>
                    <a:close/>
                    <a:moveTo>
                      <a:pt x="9953149" y="4642555"/>
                    </a:moveTo>
                    <a:cubicBezTo>
                      <a:pt x="9897011" y="4642555"/>
                      <a:pt x="9843173" y="4664856"/>
                      <a:pt x="9803478" y="4704551"/>
                    </a:cubicBezTo>
                    <a:cubicBezTo>
                      <a:pt x="9763782" y="4744246"/>
                      <a:pt x="9741482" y="4798085"/>
                      <a:pt x="9741482" y="4854222"/>
                    </a:cubicBezTo>
                    <a:lnTo>
                      <a:pt x="9741482" y="4924778"/>
                    </a:lnTo>
                    <a:cubicBezTo>
                      <a:pt x="9742003" y="5041309"/>
                      <a:pt x="9836617" y="5135500"/>
                      <a:pt x="9953149" y="5135500"/>
                    </a:cubicBezTo>
                    <a:cubicBezTo>
                      <a:pt x="10069681" y="5135500"/>
                      <a:pt x="10164295" y="5041309"/>
                      <a:pt x="10164816" y="4924778"/>
                    </a:cubicBezTo>
                    <a:lnTo>
                      <a:pt x="10164816" y="4854222"/>
                    </a:lnTo>
                    <a:cubicBezTo>
                      <a:pt x="10164816" y="4798085"/>
                      <a:pt x="10142516" y="4744246"/>
                      <a:pt x="10102820" y="4704551"/>
                    </a:cubicBezTo>
                    <a:cubicBezTo>
                      <a:pt x="10063125" y="4664856"/>
                      <a:pt x="10009287" y="4642555"/>
                      <a:pt x="9953149" y="4642555"/>
                    </a:cubicBezTo>
                    <a:close/>
                    <a:moveTo>
                      <a:pt x="9733933" y="5612553"/>
                    </a:moveTo>
                    <a:cubicBezTo>
                      <a:pt x="9735132" y="5604439"/>
                      <a:pt x="9723703" y="5601264"/>
                      <a:pt x="9720528" y="5608814"/>
                    </a:cubicBezTo>
                    <a:lnTo>
                      <a:pt x="9566504" y="5968153"/>
                    </a:lnTo>
                    <a:cubicBezTo>
                      <a:pt x="9544248" y="6020073"/>
                      <a:pt x="9493172" y="6053717"/>
                      <a:pt x="9436682" y="6053667"/>
                    </a:cubicBezTo>
                    <a:lnTo>
                      <a:pt x="9371630" y="6053667"/>
                    </a:lnTo>
                    <a:cubicBezTo>
                      <a:pt x="9359766" y="6053677"/>
                      <a:pt x="9348691" y="6047723"/>
                      <a:pt x="9342155" y="6037821"/>
                    </a:cubicBezTo>
                    <a:cubicBezTo>
                      <a:pt x="9335620" y="6027918"/>
                      <a:pt x="9334500" y="6015394"/>
                      <a:pt x="9339175" y="6004489"/>
                    </a:cubicBezTo>
                    <a:lnTo>
                      <a:pt x="9529816" y="5559778"/>
                    </a:lnTo>
                    <a:lnTo>
                      <a:pt x="9599948" y="5384377"/>
                    </a:lnTo>
                    <a:cubicBezTo>
                      <a:pt x="9642818" y="5277239"/>
                      <a:pt x="9746594" y="5206993"/>
                      <a:pt x="9861991" y="5207000"/>
                    </a:cubicBezTo>
                    <a:lnTo>
                      <a:pt x="10044307" y="5207000"/>
                    </a:lnTo>
                    <a:cubicBezTo>
                      <a:pt x="10159704" y="5206993"/>
                      <a:pt x="10263480" y="5277239"/>
                      <a:pt x="10306350" y="5384377"/>
                    </a:cubicBezTo>
                    <a:lnTo>
                      <a:pt x="10376482" y="5559778"/>
                    </a:lnTo>
                    <a:lnTo>
                      <a:pt x="10567053" y="6004489"/>
                    </a:lnTo>
                    <a:cubicBezTo>
                      <a:pt x="10571728" y="6015394"/>
                      <a:pt x="10570607" y="6027918"/>
                      <a:pt x="10564072" y="6037821"/>
                    </a:cubicBezTo>
                    <a:cubicBezTo>
                      <a:pt x="10557537" y="6047723"/>
                      <a:pt x="10546462" y="6053677"/>
                      <a:pt x="10534597" y="6053667"/>
                    </a:cubicBezTo>
                    <a:lnTo>
                      <a:pt x="10469545" y="6053667"/>
                    </a:lnTo>
                    <a:cubicBezTo>
                      <a:pt x="10413107" y="6053660"/>
                      <a:pt x="10362101" y="6020026"/>
                      <a:pt x="10339864" y="5968153"/>
                    </a:cubicBezTo>
                    <a:lnTo>
                      <a:pt x="10185841" y="5608814"/>
                    </a:lnTo>
                    <a:cubicBezTo>
                      <a:pt x="10182595" y="5601264"/>
                      <a:pt x="10171236" y="5604439"/>
                      <a:pt x="10172365" y="5612553"/>
                    </a:cubicBezTo>
                    <a:lnTo>
                      <a:pt x="10235371" y="6053667"/>
                    </a:lnTo>
                    <a:lnTo>
                      <a:pt x="10302752" y="6862163"/>
                    </a:lnTo>
                    <a:cubicBezTo>
                      <a:pt x="10303560" y="6871984"/>
                      <a:pt x="10300222" y="6881697"/>
                      <a:pt x="10293548" y="6888948"/>
                    </a:cubicBezTo>
                    <a:cubicBezTo>
                      <a:pt x="10286874" y="6896198"/>
                      <a:pt x="10277470" y="6900327"/>
                      <a:pt x="10267615" y="6900333"/>
                    </a:cubicBezTo>
                    <a:lnTo>
                      <a:pt x="10213781" y="6900333"/>
                    </a:lnTo>
                    <a:cubicBezTo>
                      <a:pt x="10144799" y="6900342"/>
                      <a:pt x="10085922" y="6850477"/>
                      <a:pt x="10074575" y="6782435"/>
                    </a:cubicBezTo>
                    <a:lnTo>
                      <a:pt x="9960204" y="6095436"/>
                    </a:lnTo>
                    <a:cubicBezTo>
                      <a:pt x="9958864" y="6087533"/>
                      <a:pt x="9947575" y="6087533"/>
                      <a:pt x="9946235" y="6095436"/>
                    </a:cubicBezTo>
                    <a:lnTo>
                      <a:pt x="9831794" y="6782435"/>
                    </a:lnTo>
                    <a:cubicBezTo>
                      <a:pt x="9820442" y="6850503"/>
                      <a:pt x="9761525" y="6900376"/>
                      <a:pt x="9692517" y="6900333"/>
                    </a:cubicBezTo>
                    <a:lnTo>
                      <a:pt x="9638683" y="6900333"/>
                    </a:lnTo>
                    <a:cubicBezTo>
                      <a:pt x="9628828" y="6900327"/>
                      <a:pt x="9619424" y="6896198"/>
                      <a:pt x="9612750" y="6888948"/>
                    </a:cubicBezTo>
                    <a:cubicBezTo>
                      <a:pt x="9606076" y="6881697"/>
                      <a:pt x="9602738" y="6871984"/>
                      <a:pt x="9603546" y="6862163"/>
                    </a:cubicBezTo>
                    <a:lnTo>
                      <a:pt x="9670927" y="6053667"/>
                    </a:lnTo>
                    <a:lnTo>
                      <a:pt x="9733933" y="5612553"/>
                    </a:lnTo>
                    <a:close/>
                    <a:moveTo>
                      <a:pt x="11286649" y="4642555"/>
                    </a:moveTo>
                    <a:cubicBezTo>
                      <a:pt x="11230511" y="4642555"/>
                      <a:pt x="11176673" y="4664856"/>
                      <a:pt x="11136978" y="4704551"/>
                    </a:cubicBezTo>
                    <a:cubicBezTo>
                      <a:pt x="11097282" y="4744246"/>
                      <a:pt x="11074982" y="4798085"/>
                      <a:pt x="11074982" y="4854222"/>
                    </a:cubicBezTo>
                    <a:lnTo>
                      <a:pt x="11074982" y="4924778"/>
                    </a:lnTo>
                    <a:cubicBezTo>
                      <a:pt x="11075503" y="5041309"/>
                      <a:pt x="11170117" y="5135500"/>
                      <a:pt x="11286649" y="5135500"/>
                    </a:cubicBezTo>
                    <a:cubicBezTo>
                      <a:pt x="11403181" y="5135500"/>
                      <a:pt x="11497795" y="5041309"/>
                      <a:pt x="11498316" y="4924778"/>
                    </a:cubicBezTo>
                    <a:lnTo>
                      <a:pt x="11498316" y="4854222"/>
                    </a:lnTo>
                    <a:cubicBezTo>
                      <a:pt x="11498316" y="4798085"/>
                      <a:pt x="11476016" y="4744246"/>
                      <a:pt x="11436320" y="4704551"/>
                    </a:cubicBezTo>
                    <a:cubicBezTo>
                      <a:pt x="11396625" y="4664856"/>
                      <a:pt x="11342787" y="4642555"/>
                      <a:pt x="11286649" y="4642555"/>
                    </a:cubicBezTo>
                    <a:close/>
                    <a:moveTo>
                      <a:pt x="11067433" y="5612553"/>
                    </a:moveTo>
                    <a:cubicBezTo>
                      <a:pt x="11068632" y="5604439"/>
                      <a:pt x="11057203" y="5601264"/>
                      <a:pt x="11054028" y="5608814"/>
                    </a:cubicBezTo>
                    <a:lnTo>
                      <a:pt x="10900004" y="5968153"/>
                    </a:lnTo>
                    <a:cubicBezTo>
                      <a:pt x="10877748" y="6020073"/>
                      <a:pt x="10826672" y="6053717"/>
                      <a:pt x="10770182" y="6053667"/>
                    </a:cubicBezTo>
                    <a:lnTo>
                      <a:pt x="10705130" y="6053667"/>
                    </a:lnTo>
                    <a:cubicBezTo>
                      <a:pt x="10693266" y="6053677"/>
                      <a:pt x="10682191" y="6047723"/>
                      <a:pt x="10675655" y="6037821"/>
                    </a:cubicBezTo>
                    <a:cubicBezTo>
                      <a:pt x="10669120" y="6027918"/>
                      <a:pt x="10668000" y="6015394"/>
                      <a:pt x="10672675" y="6004489"/>
                    </a:cubicBezTo>
                    <a:lnTo>
                      <a:pt x="10863316" y="5559778"/>
                    </a:lnTo>
                    <a:lnTo>
                      <a:pt x="10933448" y="5384377"/>
                    </a:lnTo>
                    <a:cubicBezTo>
                      <a:pt x="10976318" y="5277239"/>
                      <a:pt x="11080094" y="5206993"/>
                      <a:pt x="11195491" y="5207000"/>
                    </a:cubicBezTo>
                    <a:lnTo>
                      <a:pt x="11377807" y="5207000"/>
                    </a:lnTo>
                    <a:cubicBezTo>
                      <a:pt x="11493204" y="5206993"/>
                      <a:pt x="11596980" y="5277239"/>
                      <a:pt x="11639850" y="5384377"/>
                    </a:cubicBezTo>
                    <a:lnTo>
                      <a:pt x="11709982" y="5559778"/>
                    </a:lnTo>
                    <a:lnTo>
                      <a:pt x="11900553" y="6004489"/>
                    </a:lnTo>
                    <a:cubicBezTo>
                      <a:pt x="11905228" y="6015394"/>
                      <a:pt x="11904107" y="6027918"/>
                      <a:pt x="11897572" y="6037821"/>
                    </a:cubicBezTo>
                    <a:cubicBezTo>
                      <a:pt x="11891037" y="6047723"/>
                      <a:pt x="11879962" y="6053677"/>
                      <a:pt x="11868097" y="6053667"/>
                    </a:cubicBezTo>
                    <a:lnTo>
                      <a:pt x="11803045" y="6053667"/>
                    </a:lnTo>
                    <a:cubicBezTo>
                      <a:pt x="11746607" y="6053660"/>
                      <a:pt x="11695601" y="6020026"/>
                      <a:pt x="11673364" y="5968153"/>
                    </a:cubicBezTo>
                    <a:lnTo>
                      <a:pt x="11519341" y="5608814"/>
                    </a:lnTo>
                    <a:cubicBezTo>
                      <a:pt x="11516095" y="5601264"/>
                      <a:pt x="11504736" y="5604439"/>
                      <a:pt x="11505865" y="5612553"/>
                    </a:cubicBezTo>
                    <a:lnTo>
                      <a:pt x="11568871" y="6053667"/>
                    </a:lnTo>
                    <a:lnTo>
                      <a:pt x="11636252" y="6862163"/>
                    </a:lnTo>
                    <a:cubicBezTo>
                      <a:pt x="11637060" y="6871984"/>
                      <a:pt x="11633722" y="6881697"/>
                      <a:pt x="11627048" y="6888948"/>
                    </a:cubicBezTo>
                    <a:cubicBezTo>
                      <a:pt x="11620374" y="6896198"/>
                      <a:pt x="11610970" y="6900327"/>
                      <a:pt x="11601115" y="6900333"/>
                    </a:cubicBezTo>
                    <a:lnTo>
                      <a:pt x="11547281" y="6900333"/>
                    </a:lnTo>
                    <a:cubicBezTo>
                      <a:pt x="11478299" y="6900342"/>
                      <a:pt x="11419422" y="6850477"/>
                      <a:pt x="11408075" y="6782435"/>
                    </a:cubicBezTo>
                    <a:lnTo>
                      <a:pt x="11293704" y="6095436"/>
                    </a:lnTo>
                    <a:cubicBezTo>
                      <a:pt x="11292364" y="6087533"/>
                      <a:pt x="11281075" y="6087533"/>
                      <a:pt x="11279735" y="6095436"/>
                    </a:cubicBezTo>
                    <a:lnTo>
                      <a:pt x="11165294" y="6782435"/>
                    </a:lnTo>
                    <a:cubicBezTo>
                      <a:pt x="11153942" y="6850503"/>
                      <a:pt x="11095025" y="6900376"/>
                      <a:pt x="11026017" y="6900333"/>
                    </a:cubicBezTo>
                    <a:lnTo>
                      <a:pt x="10972183" y="6900333"/>
                    </a:lnTo>
                    <a:cubicBezTo>
                      <a:pt x="10962328" y="6900327"/>
                      <a:pt x="10952924" y="6896198"/>
                      <a:pt x="10946250" y="6888948"/>
                    </a:cubicBezTo>
                    <a:cubicBezTo>
                      <a:pt x="10939576" y="6881697"/>
                      <a:pt x="10936238" y="6871984"/>
                      <a:pt x="10937046" y="6862163"/>
                    </a:cubicBezTo>
                    <a:lnTo>
                      <a:pt x="11004427" y="6053667"/>
                    </a:lnTo>
                    <a:lnTo>
                      <a:pt x="11067433" y="5612553"/>
                    </a:lnTo>
                    <a:close/>
                    <a:moveTo>
                      <a:pt x="12620149" y="4642555"/>
                    </a:moveTo>
                    <a:cubicBezTo>
                      <a:pt x="12564011" y="4642555"/>
                      <a:pt x="12510173" y="4664856"/>
                      <a:pt x="12470478" y="4704551"/>
                    </a:cubicBezTo>
                    <a:cubicBezTo>
                      <a:pt x="12430782" y="4744246"/>
                      <a:pt x="12408482" y="4798085"/>
                      <a:pt x="12408482" y="4854222"/>
                    </a:cubicBezTo>
                    <a:lnTo>
                      <a:pt x="12408482" y="4924778"/>
                    </a:lnTo>
                    <a:cubicBezTo>
                      <a:pt x="12409003" y="5041309"/>
                      <a:pt x="12503617" y="5135500"/>
                      <a:pt x="12620149" y="5135500"/>
                    </a:cubicBezTo>
                    <a:cubicBezTo>
                      <a:pt x="12736681" y="5135500"/>
                      <a:pt x="12831295" y="5041309"/>
                      <a:pt x="12831816" y="4924778"/>
                    </a:cubicBezTo>
                    <a:lnTo>
                      <a:pt x="12831816" y="4854222"/>
                    </a:lnTo>
                    <a:cubicBezTo>
                      <a:pt x="12831816" y="4798085"/>
                      <a:pt x="12809516" y="4744246"/>
                      <a:pt x="12769820" y="4704551"/>
                    </a:cubicBezTo>
                    <a:cubicBezTo>
                      <a:pt x="12730125" y="4664856"/>
                      <a:pt x="12676287" y="4642555"/>
                      <a:pt x="12620149" y="4642555"/>
                    </a:cubicBezTo>
                    <a:close/>
                    <a:moveTo>
                      <a:pt x="12400933" y="5612553"/>
                    </a:moveTo>
                    <a:cubicBezTo>
                      <a:pt x="12402132" y="5604439"/>
                      <a:pt x="12390703" y="5601264"/>
                      <a:pt x="12387528" y="5608814"/>
                    </a:cubicBezTo>
                    <a:lnTo>
                      <a:pt x="12233504" y="5968153"/>
                    </a:lnTo>
                    <a:cubicBezTo>
                      <a:pt x="12211248" y="6020073"/>
                      <a:pt x="12160172" y="6053717"/>
                      <a:pt x="12103682" y="6053667"/>
                    </a:cubicBezTo>
                    <a:lnTo>
                      <a:pt x="12038630" y="6053667"/>
                    </a:lnTo>
                    <a:cubicBezTo>
                      <a:pt x="12026766" y="6053677"/>
                      <a:pt x="12015691" y="6047723"/>
                      <a:pt x="12009155" y="6037821"/>
                    </a:cubicBezTo>
                    <a:cubicBezTo>
                      <a:pt x="12002620" y="6027918"/>
                      <a:pt x="12001500" y="6015394"/>
                      <a:pt x="12006175" y="6004489"/>
                    </a:cubicBezTo>
                    <a:lnTo>
                      <a:pt x="12196816" y="5559778"/>
                    </a:lnTo>
                    <a:lnTo>
                      <a:pt x="12266948" y="5384377"/>
                    </a:lnTo>
                    <a:cubicBezTo>
                      <a:pt x="12309818" y="5277239"/>
                      <a:pt x="12413594" y="5206993"/>
                      <a:pt x="12528991" y="5207000"/>
                    </a:cubicBezTo>
                    <a:lnTo>
                      <a:pt x="12711307" y="5207000"/>
                    </a:lnTo>
                    <a:cubicBezTo>
                      <a:pt x="12826704" y="5206993"/>
                      <a:pt x="12930480" y="5277239"/>
                      <a:pt x="12973350" y="5384377"/>
                    </a:cubicBezTo>
                    <a:lnTo>
                      <a:pt x="13043483" y="5559778"/>
                    </a:lnTo>
                    <a:lnTo>
                      <a:pt x="13234053" y="6004489"/>
                    </a:lnTo>
                    <a:cubicBezTo>
                      <a:pt x="13238727" y="6015394"/>
                      <a:pt x="13237607" y="6027918"/>
                      <a:pt x="13231071" y="6037821"/>
                    </a:cubicBezTo>
                    <a:cubicBezTo>
                      <a:pt x="13224537" y="6047723"/>
                      <a:pt x="13213462" y="6053677"/>
                      <a:pt x="13201597" y="6053667"/>
                    </a:cubicBezTo>
                    <a:lnTo>
                      <a:pt x="13136545" y="6053667"/>
                    </a:lnTo>
                    <a:cubicBezTo>
                      <a:pt x="13080107" y="6053661"/>
                      <a:pt x="13029101" y="6020026"/>
                      <a:pt x="13006863" y="5968153"/>
                    </a:cubicBezTo>
                    <a:lnTo>
                      <a:pt x="12852841" y="5608814"/>
                    </a:lnTo>
                    <a:cubicBezTo>
                      <a:pt x="12849595" y="5601264"/>
                      <a:pt x="12838236" y="5604439"/>
                      <a:pt x="12839365" y="5612553"/>
                    </a:cubicBezTo>
                    <a:lnTo>
                      <a:pt x="12902371" y="6053667"/>
                    </a:lnTo>
                    <a:lnTo>
                      <a:pt x="12969752" y="6862163"/>
                    </a:lnTo>
                    <a:cubicBezTo>
                      <a:pt x="12970560" y="6871984"/>
                      <a:pt x="12967222" y="6881697"/>
                      <a:pt x="12960548" y="6888948"/>
                    </a:cubicBezTo>
                    <a:cubicBezTo>
                      <a:pt x="12953874" y="6896198"/>
                      <a:pt x="12944470" y="6900327"/>
                      <a:pt x="12934615" y="6900333"/>
                    </a:cubicBezTo>
                    <a:lnTo>
                      <a:pt x="12880781" y="6900333"/>
                    </a:lnTo>
                    <a:cubicBezTo>
                      <a:pt x="12811799" y="6900342"/>
                      <a:pt x="12752922" y="6850477"/>
                      <a:pt x="12741575" y="6782435"/>
                    </a:cubicBezTo>
                    <a:lnTo>
                      <a:pt x="12627204" y="6095436"/>
                    </a:lnTo>
                    <a:cubicBezTo>
                      <a:pt x="12625864" y="6087533"/>
                      <a:pt x="12614575" y="6087533"/>
                      <a:pt x="12613235" y="6095436"/>
                    </a:cubicBezTo>
                    <a:lnTo>
                      <a:pt x="12498794" y="6782435"/>
                    </a:lnTo>
                    <a:cubicBezTo>
                      <a:pt x="12487442" y="6850503"/>
                      <a:pt x="12428525" y="6900376"/>
                      <a:pt x="12359517" y="6900333"/>
                    </a:cubicBezTo>
                    <a:lnTo>
                      <a:pt x="12305683" y="6900333"/>
                    </a:lnTo>
                    <a:cubicBezTo>
                      <a:pt x="12295828" y="6900327"/>
                      <a:pt x="12286424" y="6896198"/>
                      <a:pt x="12279750" y="6888948"/>
                    </a:cubicBezTo>
                    <a:cubicBezTo>
                      <a:pt x="12273076" y="6881697"/>
                      <a:pt x="12269738" y="6871984"/>
                      <a:pt x="12270546" y="6862163"/>
                    </a:cubicBezTo>
                    <a:lnTo>
                      <a:pt x="12337927" y="6053667"/>
                    </a:lnTo>
                    <a:lnTo>
                      <a:pt x="12400933" y="5612553"/>
                    </a:lnTo>
                    <a:close/>
                    <a:moveTo>
                      <a:pt x="618649" y="6963833"/>
                    </a:moveTo>
                    <a:cubicBezTo>
                      <a:pt x="562511" y="6963833"/>
                      <a:pt x="508673" y="6986133"/>
                      <a:pt x="468978" y="7025829"/>
                    </a:cubicBezTo>
                    <a:cubicBezTo>
                      <a:pt x="429283" y="7065524"/>
                      <a:pt x="406982" y="7119362"/>
                      <a:pt x="406982" y="7175500"/>
                    </a:cubicBezTo>
                    <a:lnTo>
                      <a:pt x="406982" y="7246055"/>
                    </a:lnTo>
                    <a:cubicBezTo>
                      <a:pt x="407503" y="7362586"/>
                      <a:pt x="502117" y="7456777"/>
                      <a:pt x="618649" y="7456777"/>
                    </a:cubicBezTo>
                    <a:cubicBezTo>
                      <a:pt x="735181" y="7456777"/>
                      <a:pt x="829794" y="7362586"/>
                      <a:pt x="830316" y="7246055"/>
                    </a:cubicBezTo>
                    <a:lnTo>
                      <a:pt x="830316" y="7175500"/>
                    </a:lnTo>
                    <a:cubicBezTo>
                      <a:pt x="830316" y="7119362"/>
                      <a:pt x="808015" y="7065525"/>
                      <a:pt x="768320" y="7025829"/>
                    </a:cubicBezTo>
                    <a:cubicBezTo>
                      <a:pt x="728625" y="6986133"/>
                      <a:pt x="674787" y="6963833"/>
                      <a:pt x="618649" y="6963833"/>
                    </a:cubicBezTo>
                    <a:close/>
                    <a:moveTo>
                      <a:pt x="399433" y="7933831"/>
                    </a:moveTo>
                    <a:cubicBezTo>
                      <a:pt x="400632" y="7925717"/>
                      <a:pt x="389202" y="7922542"/>
                      <a:pt x="386027" y="7930092"/>
                    </a:cubicBezTo>
                    <a:lnTo>
                      <a:pt x="232005" y="8289431"/>
                    </a:lnTo>
                    <a:cubicBezTo>
                      <a:pt x="209748" y="8341351"/>
                      <a:pt x="158672" y="8374995"/>
                      <a:pt x="102182" y="8374945"/>
                    </a:cubicBezTo>
                    <a:lnTo>
                      <a:pt x="37130" y="8374945"/>
                    </a:lnTo>
                    <a:cubicBezTo>
                      <a:pt x="25266" y="8374955"/>
                      <a:pt x="14190" y="8369001"/>
                      <a:pt x="7655" y="8359098"/>
                    </a:cubicBezTo>
                    <a:cubicBezTo>
                      <a:pt x="1120" y="8349196"/>
                      <a:pt x="0" y="8336672"/>
                      <a:pt x="4675" y="8325767"/>
                    </a:cubicBezTo>
                    <a:lnTo>
                      <a:pt x="195316" y="7881055"/>
                    </a:lnTo>
                    <a:lnTo>
                      <a:pt x="265448" y="7705654"/>
                    </a:lnTo>
                    <a:cubicBezTo>
                      <a:pt x="308318" y="7598516"/>
                      <a:pt x="412094" y="7528270"/>
                      <a:pt x="527491" y="7528278"/>
                    </a:cubicBezTo>
                    <a:lnTo>
                      <a:pt x="709807" y="7528278"/>
                    </a:lnTo>
                    <a:cubicBezTo>
                      <a:pt x="825204" y="7528270"/>
                      <a:pt x="928980" y="7598516"/>
                      <a:pt x="971850" y="7705654"/>
                    </a:cubicBezTo>
                    <a:lnTo>
                      <a:pt x="1041982" y="7881055"/>
                    </a:lnTo>
                    <a:lnTo>
                      <a:pt x="1232553" y="8325767"/>
                    </a:lnTo>
                    <a:cubicBezTo>
                      <a:pt x="1237228" y="8336672"/>
                      <a:pt x="1236108" y="8349197"/>
                      <a:pt x="1229573" y="8359098"/>
                    </a:cubicBezTo>
                    <a:cubicBezTo>
                      <a:pt x="1223037" y="8369001"/>
                      <a:pt x="1211962" y="8374955"/>
                      <a:pt x="1200097" y="8374945"/>
                    </a:cubicBezTo>
                    <a:lnTo>
                      <a:pt x="1135045" y="8374945"/>
                    </a:lnTo>
                    <a:cubicBezTo>
                      <a:pt x="1078607" y="8374938"/>
                      <a:pt x="1027601" y="8341304"/>
                      <a:pt x="1005364" y="8289431"/>
                    </a:cubicBezTo>
                    <a:lnTo>
                      <a:pt x="851341" y="7930092"/>
                    </a:lnTo>
                    <a:cubicBezTo>
                      <a:pt x="848096" y="7922542"/>
                      <a:pt x="836736" y="7925717"/>
                      <a:pt x="837865" y="7933831"/>
                    </a:cubicBezTo>
                    <a:lnTo>
                      <a:pt x="900871" y="8374945"/>
                    </a:lnTo>
                    <a:lnTo>
                      <a:pt x="968252" y="9183440"/>
                    </a:lnTo>
                    <a:cubicBezTo>
                      <a:pt x="969060" y="9193262"/>
                      <a:pt x="965723" y="9202975"/>
                      <a:pt x="959048" y="9210225"/>
                    </a:cubicBezTo>
                    <a:cubicBezTo>
                      <a:pt x="952374" y="9217476"/>
                      <a:pt x="942970" y="9221605"/>
                      <a:pt x="933115" y="9221611"/>
                    </a:cubicBezTo>
                    <a:lnTo>
                      <a:pt x="879281" y="9221611"/>
                    </a:lnTo>
                    <a:cubicBezTo>
                      <a:pt x="810300" y="9221619"/>
                      <a:pt x="751423" y="9171754"/>
                      <a:pt x="740075" y="9103713"/>
                    </a:cubicBezTo>
                    <a:lnTo>
                      <a:pt x="625705" y="8416713"/>
                    </a:lnTo>
                    <a:cubicBezTo>
                      <a:pt x="624364" y="8408811"/>
                      <a:pt x="613075" y="8408811"/>
                      <a:pt x="611735" y="8416713"/>
                    </a:cubicBezTo>
                    <a:lnTo>
                      <a:pt x="497293" y="9103713"/>
                    </a:lnTo>
                    <a:cubicBezTo>
                      <a:pt x="485941" y="9171780"/>
                      <a:pt x="427025" y="9221653"/>
                      <a:pt x="358017" y="9221611"/>
                    </a:cubicBezTo>
                    <a:lnTo>
                      <a:pt x="304183" y="9221611"/>
                    </a:lnTo>
                    <a:cubicBezTo>
                      <a:pt x="294328" y="9221605"/>
                      <a:pt x="284924" y="9217476"/>
                      <a:pt x="278250" y="9210225"/>
                    </a:cubicBezTo>
                    <a:cubicBezTo>
                      <a:pt x="271575" y="9202975"/>
                      <a:pt x="268238" y="9193262"/>
                      <a:pt x="269046" y="9183440"/>
                    </a:cubicBezTo>
                    <a:lnTo>
                      <a:pt x="336427" y="8374945"/>
                    </a:lnTo>
                    <a:lnTo>
                      <a:pt x="399433" y="7933831"/>
                    </a:lnTo>
                    <a:close/>
                    <a:moveTo>
                      <a:pt x="1952149" y="6963833"/>
                    </a:moveTo>
                    <a:cubicBezTo>
                      <a:pt x="1896012" y="6963833"/>
                      <a:pt x="1842173" y="6986133"/>
                      <a:pt x="1802478" y="7025829"/>
                    </a:cubicBezTo>
                    <a:cubicBezTo>
                      <a:pt x="1762783" y="7065524"/>
                      <a:pt x="1740482" y="7119362"/>
                      <a:pt x="1740482" y="7175500"/>
                    </a:cubicBezTo>
                    <a:lnTo>
                      <a:pt x="1740482" y="7246055"/>
                    </a:lnTo>
                    <a:cubicBezTo>
                      <a:pt x="1741003" y="7362586"/>
                      <a:pt x="1835617" y="7456777"/>
                      <a:pt x="1952149" y="7456777"/>
                    </a:cubicBezTo>
                    <a:cubicBezTo>
                      <a:pt x="2068681" y="7456777"/>
                      <a:pt x="2163295" y="7362586"/>
                      <a:pt x="2163816" y="7246055"/>
                    </a:cubicBezTo>
                    <a:lnTo>
                      <a:pt x="2163816" y="7175500"/>
                    </a:lnTo>
                    <a:cubicBezTo>
                      <a:pt x="2163816" y="7119362"/>
                      <a:pt x="2141515" y="7065524"/>
                      <a:pt x="2101820" y="7025829"/>
                    </a:cubicBezTo>
                    <a:cubicBezTo>
                      <a:pt x="2062125" y="6986133"/>
                      <a:pt x="2008286" y="6963833"/>
                      <a:pt x="1952149" y="6963833"/>
                    </a:cubicBezTo>
                    <a:close/>
                    <a:moveTo>
                      <a:pt x="1732933" y="7933831"/>
                    </a:moveTo>
                    <a:cubicBezTo>
                      <a:pt x="1734132" y="7925717"/>
                      <a:pt x="1722702" y="7922542"/>
                      <a:pt x="1719527" y="7930092"/>
                    </a:cubicBezTo>
                    <a:lnTo>
                      <a:pt x="1565505" y="8289431"/>
                    </a:lnTo>
                    <a:cubicBezTo>
                      <a:pt x="1543248" y="8341351"/>
                      <a:pt x="1492172" y="8374995"/>
                      <a:pt x="1435682" y="8374945"/>
                    </a:cubicBezTo>
                    <a:lnTo>
                      <a:pt x="1370630" y="8374945"/>
                    </a:lnTo>
                    <a:cubicBezTo>
                      <a:pt x="1358766" y="8374955"/>
                      <a:pt x="1347690" y="8369001"/>
                      <a:pt x="1341155" y="8359098"/>
                    </a:cubicBezTo>
                    <a:cubicBezTo>
                      <a:pt x="1334620" y="8349197"/>
                      <a:pt x="1333500" y="8336672"/>
                      <a:pt x="1338175" y="8325767"/>
                    </a:cubicBezTo>
                    <a:lnTo>
                      <a:pt x="1528816" y="7881055"/>
                    </a:lnTo>
                    <a:lnTo>
                      <a:pt x="1598948" y="7705654"/>
                    </a:lnTo>
                    <a:cubicBezTo>
                      <a:pt x="1641818" y="7598516"/>
                      <a:pt x="1745594" y="7528270"/>
                      <a:pt x="1860991" y="7528278"/>
                    </a:cubicBezTo>
                    <a:lnTo>
                      <a:pt x="2043307" y="7528278"/>
                    </a:lnTo>
                    <a:cubicBezTo>
                      <a:pt x="2158704" y="7528270"/>
                      <a:pt x="2262480" y="7598516"/>
                      <a:pt x="2305350" y="7705654"/>
                    </a:cubicBezTo>
                    <a:lnTo>
                      <a:pt x="2375482" y="7881055"/>
                    </a:lnTo>
                    <a:lnTo>
                      <a:pt x="2566053" y="8325767"/>
                    </a:lnTo>
                    <a:cubicBezTo>
                      <a:pt x="2570728" y="8336672"/>
                      <a:pt x="2569608" y="8349196"/>
                      <a:pt x="2563073" y="8359098"/>
                    </a:cubicBezTo>
                    <a:cubicBezTo>
                      <a:pt x="2556537" y="8369001"/>
                      <a:pt x="2545462" y="8374955"/>
                      <a:pt x="2533597" y="8374945"/>
                    </a:cubicBezTo>
                    <a:lnTo>
                      <a:pt x="2468545" y="8374945"/>
                    </a:lnTo>
                    <a:cubicBezTo>
                      <a:pt x="2412107" y="8374938"/>
                      <a:pt x="2361101" y="8341304"/>
                      <a:pt x="2338864" y="8289431"/>
                    </a:cubicBezTo>
                    <a:lnTo>
                      <a:pt x="2184841" y="7930092"/>
                    </a:lnTo>
                    <a:cubicBezTo>
                      <a:pt x="2181596" y="7922542"/>
                      <a:pt x="2170236" y="7925717"/>
                      <a:pt x="2171365" y="7933831"/>
                    </a:cubicBezTo>
                    <a:lnTo>
                      <a:pt x="2234371" y="8374945"/>
                    </a:lnTo>
                    <a:lnTo>
                      <a:pt x="2301752" y="9183440"/>
                    </a:lnTo>
                    <a:cubicBezTo>
                      <a:pt x="2302560" y="9193262"/>
                      <a:pt x="2299223" y="9202975"/>
                      <a:pt x="2292548" y="9210225"/>
                    </a:cubicBezTo>
                    <a:cubicBezTo>
                      <a:pt x="2285874" y="9217476"/>
                      <a:pt x="2276470" y="9221605"/>
                      <a:pt x="2266615" y="9221611"/>
                    </a:cubicBezTo>
                    <a:lnTo>
                      <a:pt x="2212781" y="9221611"/>
                    </a:lnTo>
                    <a:cubicBezTo>
                      <a:pt x="2143800" y="9221619"/>
                      <a:pt x="2084923" y="9171754"/>
                      <a:pt x="2073575" y="9103713"/>
                    </a:cubicBezTo>
                    <a:lnTo>
                      <a:pt x="1959205" y="8416713"/>
                    </a:lnTo>
                    <a:cubicBezTo>
                      <a:pt x="1957864" y="8408811"/>
                      <a:pt x="1946575" y="8408811"/>
                      <a:pt x="1945234" y="8416713"/>
                    </a:cubicBezTo>
                    <a:lnTo>
                      <a:pt x="1830793" y="9103713"/>
                    </a:lnTo>
                    <a:cubicBezTo>
                      <a:pt x="1819442" y="9171780"/>
                      <a:pt x="1760525" y="9221653"/>
                      <a:pt x="1691517" y="9221611"/>
                    </a:cubicBezTo>
                    <a:lnTo>
                      <a:pt x="1637683" y="9221611"/>
                    </a:lnTo>
                    <a:cubicBezTo>
                      <a:pt x="1627828" y="9221605"/>
                      <a:pt x="1618424" y="9217476"/>
                      <a:pt x="1611750" y="9210225"/>
                    </a:cubicBezTo>
                    <a:cubicBezTo>
                      <a:pt x="1605075" y="9202975"/>
                      <a:pt x="1601738" y="9193262"/>
                      <a:pt x="1602546" y="9183440"/>
                    </a:cubicBezTo>
                    <a:lnTo>
                      <a:pt x="1669927" y="8374945"/>
                    </a:lnTo>
                    <a:lnTo>
                      <a:pt x="1732933" y="7933831"/>
                    </a:lnTo>
                    <a:close/>
                    <a:moveTo>
                      <a:pt x="3285649" y="6963833"/>
                    </a:moveTo>
                    <a:cubicBezTo>
                      <a:pt x="3229512" y="6963833"/>
                      <a:pt x="3175673" y="6986133"/>
                      <a:pt x="3135978" y="7025829"/>
                    </a:cubicBezTo>
                    <a:cubicBezTo>
                      <a:pt x="3096283" y="7065524"/>
                      <a:pt x="3073982" y="7119362"/>
                      <a:pt x="3073982" y="7175500"/>
                    </a:cubicBezTo>
                    <a:lnTo>
                      <a:pt x="3073982" y="7246055"/>
                    </a:lnTo>
                    <a:cubicBezTo>
                      <a:pt x="3074503" y="7362586"/>
                      <a:pt x="3169117" y="7456777"/>
                      <a:pt x="3285649" y="7456777"/>
                    </a:cubicBezTo>
                    <a:cubicBezTo>
                      <a:pt x="3402181" y="7456777"/>
                      <a:pt x="3496794" y="7362586"/>
                      <a:pt x="3497316" y="7246055"/>
                    </a:cubicBezTo>
                    <a:lnTo>
                      <a:pt x="3497316" y="7175500"/>
                    </a:lnTo>
                    <a:cubicBezTo>
                      <a:pt x="3497316" y="7119362"/>
                      <a:pt x="3475015" y="7065525"/>
                      <a:pt x="3435320" y="7025829"/>
                    </a:cubicBezTo>
                    <a:cubicBezTo>
                      <a:pt x="3395625" y="6986134"/>
                      <a:pt x="3341787" y="6963833"/>
                      <a:pt x="3285649" y="6963833"/>
                    </a:cubicBezTo>
                    <a:close/>
                    <a:moveTo>
                      <a:pt x="3066433" y="7933831"/>
                    </a:moveTo>
                    <a:cubicBezTo>
                      <a:pt x="3067632" y="7925717"/>
                      <a:pt x="3056202" y="7922542"/>
                      <a:pt x="3053027" y="7930092"/>
                    </a:cubicBezTo>
                    <a:lnTo>
                      <a:pt x="2899005" y="8289431"/>
                    </a:lnTo>
                    <a:cubicBezTo>
                      <a:pt x="2876748" y="8341351"/>
                      <a:pt x="2825672" y="8374995"/>
                      <a:pt x="2769182" y="8374945"/>
                    </a:cubicBezTo>
                    <a:lnTo>
                      <a:pt x="2704130" y="8374945"/>
                    </a:lnTo>
                    <a:cubicBezTo>
                      <a:pt x="2692265" y="8374955"/>
                      <a:pt x="2681190" y="8369001"/>
                      <a:pt x="2674655" y="8359098"/>
                    </a:cubicBezTo>
                    <a:cubicBezTo>
                      <a:pt x="2668120" y="8349196"/>
                      <a:pt x="2667000" y="8336672"/>
                      <a:pt x="2671675" y="8325767"/>
                    </a:cubicBezTo>
                    <a:lnTo>
                      <a:pt x="2862316" y="7881055"/>
                    </a:lnTo>
                    <a:lnTo>
                      <a:pt x="2932448" y="7705654"/>
                    </a:lnTo>
                    <a:cubicBezTo>
                      <a:pt x="2975318" y="7598516"/>
                      <a:pt x="3079094" y="7528270"/>
                      <a:pt x="3194491" y="7528278"/>
                    </a:cubicBezTo>
                    <a:lnTo>
                      <a:pt x="3376807" y="7528278"/>
                    </a:lnTo>
                    <a:cubicBezTo>
                      <a:pt x="3492203" y="7528270"/>
                      <a:pt x="3595980" y="7598516"/>
                      <a:pt x="3638850" y="7705654"/>
                    </a:cubicBezTo>
                    <a:lnTo>
                      <a:pt x="3708982" y="7881055"/>
                    </a:lnTo>
                    <a:lnTo>
                      <a:pt x="3899553" y="8325767"/>
                    </a:lnTo>
                    <a:cubicBezTo>
                      <a:pt x="3904228" y="8336672"/>
                      <a:pt x="3903108" y="8349197"/>
                      <a:pt x="3896573" y="8359099"/>
                    </a:cubicBezTo>
                    <a:cubicBezTo>
                      <a:pt x="3890037" y="8369002"/>
                      <a:pt x="3878962" y="8374955"/>
                      <a:pt x="3867097" y="8374945"/>
                    </a:cubicBezTo>
                    <a:lnTo>
                      <a:pt x="3802045" y="8374945"/>
                    </a:lnTo>
                    <a:cubicBezTo>
                      <a:pt x="3745607" y="8374938"/>
                      <a:pt x="3694601" y="8341304"/>
                      <a:pt x="3672364" y="8289431"/>
                    </a:cubicBezTo>
                    <a:lnTo>
                      <a:pt x="3518341" y="7930092"/>
                    </a:lnTo>
                    <a:cubicBezTo>
                      <a:pt x="3515096" y="7922542"/>
                      <a:pt x="3503736" y="7925717"/>
                      <a:pt x="3504865" y="7933831"/>
                    </a:cubicBezTo>
                    <a:lnTo>
                      <a:pt x="3567871" y="8374945"/>
                    </a:lnTo>
                    <a:lnTo>
                      <a:pt x="3635252" y="9183440"/>
                    </a:lnTo>
                    <a:cubicBezTo>
                      <a:pt x="3636060" y="9193262"/>
                      <a:pt x="3632722" y="9202975"/>
                      <a:pt x="3626048" y="9210225"/>
                    </a:cubicBezTo>
                    <a:cubicBezTo>
                      <a:pt x="3619374" y="9217476"/>
                      <a:pt x="3609970" y="9221605"/>
                      <a:pt x="3600115" y="9221611"/>
                    </a:cubicBezTo>
                    <a:lnTo>
                      <a:pt x="3546281" y="9221611"/>
                    </a:lnTo>
                    <a:cubicBezTo>
                      <a:pt x="3477300" y="9221619"/>
                      <a:pt x="3418423" y="9171754"/>
                      <a:pt x="3407075" y="9103713"/>
                    </a:cubicBezTo>
                    <a:lnTo>
                      <a:pt x="3292704" y="8416713"/>
                    </a:lnTo>
                    <a:cubicBezTo>
                      <a:pt x="3291364" y="8408811"/>
                      <a:pt x="3280075" y="8408811"/>
                      <a:pt x="3278735" y="8416713"/>
                    </a:cubicBezTo>
                    <a:lnTo>
                      <a:pt x="3164293" y="9103713"/>
                    </a:lnTo>
                    <a:cubicBezTo>
                      <a:pt x="3152942" y="9171780"/>
                      <a:pt x="3094025" y="9221653"/>
                      <a:pt x="3025017" y="9221611"/>
                    </a:cubicBezTo>
                    <a:lnTo>
                      <a:pt x="2971183" y="9221611"/>
                    </a:lnTo>
                    <a:cubicBezTo>
                      <a:pt x="2961328" y="9221605"/>
                      <a:pt x="2951924" y="9217476"/>
                      <a:pt x="2945250" y="9210225"/>
                    </a:cubicBezTo>
                    <a:cubicBezTo>
                      <a:pt x="2938575" y="9202975"/>
                      <a:pt x="2935238" y="9193262"/>
                      <a:pt x="2936046" y="9183440"/>
                    </a:cubicBezTo>
                    <a:lnTo>
                      <a:pt x="3003427" y="8374945"/>
                    </a:lnTo>
                    <a:lnTo>
                      <a:pt x="3066433" y="7933831"/>
                    </a:lnTo>
                    <a:close/>
                    <a:moveTo>
                      <a:pt x="4619149" y="6963833"/>
                    </a:moveTo>
                    <a:cubicBezTo>
                      <a:pt x="4563011" y="6963833"/>
                      <a:pt x="4509173" y="6986134"/>
                      <a:pt x="4469478" y="7025829"/>
                    </a:cubicBezTo>
                    <a:cubicBezTo>
                      <a:pt x="4429783" y="7065525"/>
                      <a:pt x="4407482" y="7119362"/>
                      <a:pt x="4407482" y="7175500"/>
                    </a:cubicBezTo>
                    <a:lnTo>
                      <a:pt x="4407482" y="7246055"/>
                    </a:lnTo>
                    <a:cubicBezTo>
                      <a:pt x="4408004" y="7362586"/>
                      <a:pt x="4502617" y="7456777"/>
                      <a:pt x="4619149" y="7456777"/>
                    </a:cubicBezTo>
                    <a:cubicBezTo>
                      <a:pt x="4735681" y="7456777"/>
                      <a:pt x="4830294" y="7362586"/>
                      <a:pt x="4830816" y="7246055"/>
                    </a:cubicBezTo>
                    <a:lnTo>
                      <a:pt x="4830816" y="7175500"/>
                    </a:lnTo>
                    <a:cubicBezTo>
                      <a:pt x="4830816" y="7119362"/>
                      <a:pt x="4808515" y="7065525"/>
                      <a:pt x="4768820" y="7025829"/>
                    </a:cubicBezTo>
                    <a:cubicBezTo>
                      <a:pt x="4729125" y="6986134"/>
                      <a:pt x="4675287" y="6963833"/>
                      <a:pt x="4619149" y="6963833"/>
                    </a:cubicBezTo>
                    <a:close/>
                    <a:moveTo>
                      <a:pt x="4399933" y="7933831"/>
                    </a:moveTo>
                    <a:cubicBezTo>
                      <a:pt x="4401132" y="7925717"/>
                      <a:pt x="4389702" y="7922542"/>
                      <a:pt x="4386527" y="7930092"/>
                    </a:cubicBezTo>
                    <a:lnTo>
                      <a:pt x="4232504" y="8289431"/>
                    </a:lnTo>
                    <a:cubicBezTo>
                      <a:pt x="4210248" y="8341351"/>
                      <a:pt x="4159172" y="8374995"/>
                      <a:pt x="4102682" y="8374945"/>
                    </a:cubicBezTo>
                    <a:lnTo>
                      <a:pt x="4037630" y="8374945"/>
                    </a:lnTo>
                    <a:cubicBezTo>
                      <a:pt x="4025765" y="8374955"/>
                      <a:pt x="4014690" y="8369002"/>
                      <a:pt x="4008155" y="8359099"/>
                    </a:cubicBezTo>
                    <a:cubicBezTo>
                      <a:pt x="4001620" y="8349197"/>
                      <a:pt x="4000500" y="8336672"/>
                      <a:pt x="4005174" y="8325767"/>
                    </a:cubicBezTo>
                    <a:lnTo>
                      <a:pt x="4195816" y="7881055"/>
                    </a:lnTo>
                    <a:lnTo>
                      <a:pt x="4265948" y="7705654"/>
                    </a:lnTo>
                    <a:cubicBezTo>
                      <a:pt x="4308818" y="7598516"/>
                      <a:pt x="4412595" y="7528270"/>
                      <a:pt x="4527991" y="7528278"/>
                    </a:cubicBezTo>
                    <a:lnTo>
                      <a:pt x="4710307" y="7528278"/>
                    </a:lnTo>
                    <a:cubicBezTo>
                      <a:pt x="4825703" y="7528270"/>
                      <a:pt x="4929480" y="7598516"/>
                      <a:pt x="4972350" y="7705654"/>
                    </a:cubicBezTo>
                    <a:lnTo>
                      <a:pt x="5042482" y="7881055"/>
                    </a:lnTo>
                    <a:lnTo>
                      <a:pt x="5233053" y="8325767"/>
                    </a:lnTo>
                    <a:cubicBezTo>
                      <a:pt x="5237728" y="8336672"/>
                      <a:pt x="5236608" y="8349197"/>
                      <a:pt x="5230073" y="8359099"/>
                    </a:cubicBezTo>
                    <a:cubicBezTo>
                      <a:pt x="5223537" y="8369002"/>
                      <a:pt x="5212462" y="8374955"/>
                      <a:pt x="5200597" y="8374945"/>
                    </a:cubicBezTo>
                    <a:lnTo>
                      <a:pt x="5135545" y="8374945"/>
                    </a:lnTo>
                    <a:cubicBezTo>
                      <a:pt x="5079107" y="8374938"/>
                      <a:pt x="5028101" y="8341304"/>
                      <a:pt x="5005864" y="8289431"/>
                    </a:cubicBezTo>
                    <a:lnTo>
                      <a:pt x="4851841" y="7930092"/>
                    </a:lnTo>
                    <a:cubicBezTo>
                      <a:pt x="4848596" y="7922542"/>
                      <a:pt x="4837236" y="7925717"/>
                      <a:pt x="4838365" y="7933831"/>
                    </a:cubicBezTo>
                    <a:lnTo>
                      <a:pt x="4901371" y="8374945"/>
                    </a:lnTo>
                    <a:lnTo>
                      <a:pt x="4968752" y="9183440"/>
                    </a:lnTo>
                    <a:cubicBezTo>
                      <a:pt x="4969560" y="9193262"/>
                      <a:pt x="4966222" y="9202975"/>
                      <a:pt x="4959548" y="9210225"/>
                    </a:cubicBezTo>
                    <a:cubicBezTo>
                      <a:pt x="4952874" y="9217476"/>
                      <a:pt x="4943470" y="9221605"/>
                      <a:pt x="4933615" y="9221611"/>
                    </a:cubicBezTo>
                    <a:lnTo>
                      <a:pt x="4879781" y="9221611"/>
                    </a:lnTo>
                    <a:cubicBezTo>
                      <a:pt x="4810800" y="9221619"/>
                      <a:pt x="4751923" y="9171754"/>
                      <a:pt x="4740575" y="9103713"/>
                    </a:cubicBezTo>
                    <a:lnTo>
                      <a:pt x="4626204" y="8416713"/>
                    </a:lnTo>
                    <a:cubicBezTo>
                      <a:pt x="4624864" y="8408811"/>
                      <a:pt x="4613575" y="8408811"/>
                      <a:pt x="4612235" y="8416713"/>
                    </a:cubicBezTo>
                    <a:lnTo>
                      <a:pt x="4497794" y="9103713"/>
                    </a:lnTo>
                    <a:cubicBezTo>
                      <a:pt x="4486442" y="9171780"/>
                      <a:pt x="4427525" y="9221654"/>
                      <a:pt x="4358517" y="9221611"/>
                    </a:cubicBezTo>
                    <a:lnTo>
                      <a:pt x="4304683" y="9221611"/>
                    </a:lnTo>
                    <a:cubicBezTo>
                      <a:pt x="4294828" y="9221605"/>
                      <a:pt x="4285424" y="9217476"/>
                      <a:pt x="4278750" y="9210225"/>
                    </a:cubicBezTo>
                    <a:cubicBezTo>
                      <a:pt x="4272076" y="9202975"/>
                      <a:pt x="4268738" y="9193262"/>
                      <a:pt x="4269546" y="9183440"/>
                    </a:cubicBezTo>
                    <a:lnTo>
                      <a:pt x="4336927" y="8374945"/>
                    </a:lnTo>
                    <a:lnTo>
                      <a:pt x="4399933" y="7933831"/>
                    </a:lnTo>
                    <a:close/>
                    <a:moveTo>
                      <a:pt x="5952649" y="6963833"/>
                    </a:moveTo>
                    <a:cubicBezTo>
                      <a:pt x="5896511" y="6963833"/>
                      <a:pt x="5842673" y="6986134"/>
                      <a:pt x="5802978" y="7025829"/>
                    </a:cubicBezTo>
                    <a:cubicBezTo>
                      <a:pt x="5763283" y="7065525"/>
                      <a:pt x="5740982" y="7119362"/>
                      <a:pt x="5740982" y="7175500"/>
                    </a:cubicBezTo>
                    <a:lnTo>
                      <a:pt x="5740982" y="7246055"/>
                    </a:lnTo>
                    <a:cubicBezTo>
                      <a:pt x="5741504" y="7362586"/>
                      <a:pt x="5836117" y="7456777"/>
                      <a:pt x="5952649" y="7456777"/>
                    </a:cubicBezTo>
                    <a:cubicBezTo>
                      <a:pt x="6069181" y="7456777"/>
                      <a:pt x="6163794" y="7362586"/>
                      <a:pt x="6164316" y="7246055"/>
                    </a:cubicBezTo>
                    <a:lnTo>
                      <a:pt x="6164316" y="7175500"/>
                    </a:lnTo>
                    <a:cubicBezTo>
                      <a:pt x="6164316" y="7119362"/>
                      <a:pt x="6142015" y="7065525"/>
                      <a:pt x="6102320" y="7025829"/>
                    </a:cubicBezTo>
                    <a:cubicBezTo>
                      <a:pt x="6062625" y="6986134"/>
                      <a:pt x="6008787" y="6963833"/>
                      <a:pt x="5952649" y="6963833"/>
                    </a:cubicBezTo>
                    <a:close/>
                    <a:moveTo>
                      <a:pt x="5733433" y="7933831"/>
                    </a:moveTo>
                    <a:cubicBezTo>
                      <a:pt x="5734632" y="7925717"/>
                      <a:pt x="5723202" y="7922542"/>
                      <a:pt x="5720027" y="7930092"/>
                    </a:cubicBezTo>
                    <a:lnTo>
                      <a:pt x="5566004" y="8289431"/>
                    </a:lnTo>
                    <a:cubicBezTo>
                      <a:pt x="5543748" y="8341351"/>
                      <a:pt x="5492672" y="8374995"/>
                      <a:pt x="5436182" y="8374945"/>
                    </a:cubicBezTo>
                    <a:lnTo>
                      <a:pt x="5371130" y="8374945"/>
                    </a:lnTo>
                    <a:cubicBezTo>
                      <a:pt x="5359265" y="8374955"/>
                      <a:pt x="5348190" y="8369002"/>
                      <a:pt x="5341655" y="8359099"/>
                    </a:cubicBezTo>
                    <a:cubicBezTo>
                      <a:pt x="5335120" y="8349197"/>
                      <a:pt x="5334000" y="8336672"/>
                      <a:pt x="5338674" y="8325767"/>
                    </a:cubicBezTo>
                    <a:lnTo>
                      <a:pt x="5529316" y="7881055"/>
                    </a:lnTo>
                    <a:lnTo>
                      <a:pt x="5599448" y="7705654"/>
                    </a:lnTo>
                    <a:cubicBezTo>
                      <a:pt x="5642318" y="7598516"/>
                      <a:pt x="5746095" y="7528270"/>
                      <a:pt x="5861491" y="7528278"/>
                    </a:cubicBezTo>
                    <a:lnTo>
                      <a:pt x="6043807" y="7528278"/>
                    </a:lnTo>
                    <a:cubicBezTo>
                      <a:pt x="6159203" y="7528270"/>
                      <a:pt x="6262980" y="7598516"/>
                      <a:pt x="6305850" y="7705654"/>
                    </a:cubicBezTo>
                    <a:lnTo>
                      <a:pt x="6375982" y="7881055"/>
                    </a:lnTo>
                    <a:lnTo>
                      <a:pt x="6566553" y="8325767"/>
                    </a:lnTo>
                    <a:cubicBezTo>
                      <a:pt x="6571228" y="8336672"/>
                      <a:pt x="6570107" y="8349196"/>
                      <a:pt x="6563572" y="8359098"/>
                    </a:cubicBezTo>
                    <a:cubicBezTo>
                      <a:pt x="6557037" y="8369001"/>
                      <a:pt x="6545962" y="8374955"/>
                      <a:pt x="6534097" y="8374945"/>
                    </a:cubicBezTo>
                    <a:lnTo>
                      <a:pt x="6469045" y="8374945"/>
                    </a:lnTo>
                    <a:cubicBezTo>
                      <a:pt x="6412607" y="8374938"/>
                      <a:pt x="6361601" y="8341304"/>
                      <a:pt x="6339364" y="8289431"/>
                    </a:cubicBezTo>
                    <a:lnTo>
                      <a:pt x="6185341" y="7930092"/>
                    </a:lnTo>
                    <a:cubicBezTo>
                      <a:pt x="6182096" y="7922542"/>
                      <a:pt x="6170736" y="7925717"/>
                      <a:pt x="6171865" y="7933831"/>
                    </a:cubicBezTo>
                    <a:lnTo>
                      <a:pt x="6234871" y="8374945"/>
                    </a:lnTo>
                    <a:lnTo>
                      <a:pt x="6302252" y="9183440"/>
                    </a:lnTo>
                    <a:cubicBezTo>
                      <a:pt x="6303060" y="9193262"/>
                      <a:pt x="6299722" y="9202975"/>
                      <a:pt x="6293048" y="9210225"/>
                    </a:cubicBezTo>
                    <a:cubicBezTo>
                      <a:pt x="6286374" y="9217476"/>
                      <a:pt x="6276970" y="9221605"/>
                      <a:pt x="6267115" y="9221611"/>
                    </a:cubicBezTo>
                    <a:lnTo>
                      <a:pt x="6213281" y="9221611"/>
                    </a:lnTo>
                    <a:cubicBezTo>
                      <a:pt x="6144300" y="9221619"/>
                      <a:pt x="6085423" y="9171754"/>
                      <a:pt x="6074075" y="9103713"/>
                    </a:cubicBezTo>
                    <a:lnTo>
                      <a:pt x="5959704" y="8416713"/>
                    </a:lnTo>
                    <a:cubicBezTo>
                      <a:pt x="5958364" y="8408811"/>
                      <a:pt x="5947075" y="8408811"/>
                      <a:pt x="5945735" y="8416713"/>
                    </a:cubicBezTo>
                    <a:lnTo>
                      <a:pt x="5831294" y="9103713"/>
                    </a:lnTo>
                    <a:cubicBezTo>
                      <a:pt x="5819942" y="9171780"/>
                      <a:pt x="5761025" y="9221654"/>
                      <a:pt x="5692017" y="9221611"/>
                    </a:cubicBezTo>
                    <a:lnTo>
                      <a:pt x="5638183" y="9221611"/>
                    </a:lnTo>
                    <a:cubicBezTo>
                      <a:pt x="5628328" y="9221605"/>
                      <a:pt x="5618924" y="9217476"/>
                      <a:pt x="5612250" y="9210225"/>
                    </a:cubicBezTo>
                    <a:cubicBezTo>
                      <a:pt x="5605576" y="9202975"/>
                      <a:pt x="5602238" y="9193262"/>
                      <a:pt x="5603046" y="9183440"/>
                    </a:cubicBezTo>
                    <a:lnTo>
                      <a:pt x="5670427" y="8374945"/>
                    </a:lnTo>
                    <a:lnTo>
                      <a:pt x="5733433" y="7933831"/>
                    </a:lnTo>
                    <a:close/>
                    <a:moveTo>
                      <a:pt x="7286149" y="6963833"/>
                    </a:moveTo>
                    <a:cubicBezTo>
                      <a:pt x="7230011" y="6963833"/>
                      <a:pt x="7176173" y="6986133"/>
                      <a:pt x="7136478" y="7025829"/>
                    </a:cubicBezTo>
                    <a:cubicBezTo>
                      <a:pt x="7096782" y="7065524"/>
                      <a:pt x="7074482" y="7119362"/>
                      <a:pt x="7074482" y="7175500"/>
                    </a:cubicBezTo>
                    <a:lnTo>
                      <a:pt x="7074482" y="7246055"/>
                    </a:lnTo>
                    <a:cubicBezTo>
                      <a:pt x="7075003" y="7362586"/>
                      <a:pt x="7169617" y="7456778"/>
                      <a:pt x="7286149" y="7456778"/>
                    </a:cubicBezTo>
                    <a:cubicBezTo>
                      <a:pt x="7402681" y="7456778"/>
                      <a:pt x="7497295" y="7362586"/>
                      <a:pt x="7497816" y="7246055"/>
                    </a:cubicBezTo>
                    <a:lnTo>
                      <a:pt x="7497816" y="7175500"/>
                    </a:lnTo>
                    <a:cubicBezTo>
                      <a:pt x="7497816" y="7119362"/>
                      <a:pt x="7475516" y="7065524"/>
                      <a:pt x="7435820" y="7025829"/>
                    </a:cubicBezTo>
                    <a:cubicBezTo>
                      <a:pt x="7396125" y="6986133"/>
                      <a:pt x="7342287" y="6963833"/>
                      <a:pt x="7286149" y="6963833"/>
                    </a:cubicBezTo>
                    <a:close/>
                    <a:moveTo>
                      <a:pt x="7066933" y="7933831"/>
                    </a:moveTo>
                    <a:cubicBezTo>
                      <a:pt x="7068132" y="7925717"/>
                      <a:pt x="7056703" y="7922542"/>
                      <a:pt x="7053528" y="7930092"/>
                    </a:cubicBezTo>
                    <a:lnTo>
                      <a:pt x="6899504" y="8289431"/>
                    </a:lnTo>
                    <a:cubicBezTo>
                      <a:pt x="6877248" y="8341351"/>
                      <a:pt x="6826172" y="8374995"/>
                      <a:pt x="6769682" y="8374945"/>
                    </a:cubicBezTo>
                    <a:lnTo>
                      <a:pt x="6704630" y="8374945"/>
                    </a:lnTo>
                    <a:cubicBezTo>
                      <a:pt x="6692766" y="8374955"/>
                      <a:pt x="6681691" y="8369001"/>
                      <a:pt x="6675155" y="8359098"/>
                    </a:cubicBezTo>
                    <a:cubicBezTo>
                      <a:pt x="6668620" y="8349196"/>
                      <a:pt x="6667500" y="8336672"/>
                      <a:pt x="6672175" y="8325767"/>
                    </a:cubicBezTo>
                    <a:lnTo>
                      <a:pt x="6862816" y="7881055"/>
                    </a:lnTo>
                    <a:lnTo>
                      <a:pt x="6932948" y="7705654"/>
                    </a:lnTo>
                    <a:cubicBezTo>
                      <a:pt x="6975818" y="7598516"/>
                      <a:pt x="7079594" y="7528270"/>
                      <a:pt x="7194991" y="7528278"/>
                    </a:cubicBezTo>
                    <a:lnTo>
                      <a:pt x="7377307" y="7528278"/>
                    </a:lnTo>
                    <a:cubicBezTo>
                      <a:pt x="7492704" y="7528270"/>
                      <a:pt x="7596480" y="7598516"/>
                      <a:pt x="7639350" y="7705654"/>
                    </a:cubicBezTo>
                    <a:lnTo>
                      <a:pt x="7709482" y="7881055"/>
                    </a:lnTo>
                    <a:lnTo>
                      <a:pt x="7900053" y="8325767"/>
                    </a:lnTo>
                    <a:cubicBezTo>
                      <a:pt x="7904728" y="8336672"/>
                      <a:pt x="7903607" y="8349196"/>
                      <a:pt x="7897072" y="8359098"/>
                    </a:cubicBezTo>
                    <a:cubicBezTo>
                      <a:pt x="7890537" y="8369001"/>
                      <a:pt x="7879462" y="8374955"/>
                      <a:pt x="7867597" y="8374945"/>
                    </a:cubicBezTo>
                    <a:lnTo>
                      <a:pt x="7802545" y="8374945"/>
                    </a:lnTo>
                    <a:cubicBezTo>
                      <a:pt x="7746107" y="8374938"/>
                      <a:pt x="7695101" y="8341304"/>
                      <a:pt x="7672864" y="8289431"/>
                    </a:cubicBezTo>
                    <a:lnTo>
                      <a:pt x="7518841" y="7930092"/>
                    </a:lnTo>
                    <a:cubicBezTo>
                      <a:pt x="7515595" y="7922542"/>
                      <a:pt x="7504236" y="7925717"/>
                      <a:pt x="7505365" y="7933831"/>
                    </a:cubicBezTo>
                    <a:lnTo>
                      <a:pt x="7568371" y="8374945"/>
                    </a:lnTo>
                    <a:lnTo>
                      <a:pt x="7635752" y="9183440"/>
                    </a:lnTo>
                    <a:cubicBezTo>
                      <a:pt x="7636560" y="9193262"/>
                      <a:pt x="7633222" y="9202975"/>
                      <a:pt x="7626548" y="9210225"/>
                    </a:cubicBezTo>
                    <a:cubicBezTo>
                      <a:pt x="7619874" y="9217476"/>
                      <a:pt x="7610470" y="9221605"/>
                      <a:pt x="7600615" y="9221611"/>
                    </a:cubicBezTo>
                    <a:lnTo>
                      <a:pt x="7546781" y="9221611"/>
                    </a:lnTo>
                    <a:cubicBezTo>
                      <a:pt x="7477799" y="9221619"/>
                      <a:pt x="7418922" y="9171755"/>
                      <a:pt x="7407575" y="9103713"/>
                    </a:cubicBezTo>
                    <a:lnTo>
                      <a:pt x="7293204" y="8416713"/>
                    </a:lnTo>
                    <a:cubicBezTo>
                      <a:pt x="7291864" y="8408811"/>
                      <a:pt x="7280575" y="8408811"/>
                      <a:pt x="7279235" y="8416713"/>
                    </a:cubicBezTo>
                    <a:lnTo>
                      <a:pt x="7164794" y="9103713"/>
                    </a:lnTo>
                    <a:cubicBezTo>
                      <a:pt x="7153442" y="9171780"/>
                      <a:pt x="7094525" y="9221654"/>
                      <a:pt x="7025517" y="9221611"/>
                    </a:cubicBezTo>
                    <a:lnTo>
                      <a:pt x="6971683" y="9221611"/>
                    </a:lnTo>
                    <a:cubicBezTo>
                      <a:pt x="6961828" y="9221605"/>
                      <a:pt x="6952424" y="9217476"/>
                      <a:pt x="6945750" y="9210225"/>
                    </a:cubicBezTo>
                    <a:cubicBezTo>
                      <a:pt x="6939076" y="9202975"/>
                      <a:pt x="6935738" y="9193262"/>
                      <a:pt x="6936546" y="9183440"/>
                    </a:cubicBezTo>
                    <a:lnTo>
                      <a:pt x="7003927" y="8374945"/>
                    </a:lnTo>
                    <a:lnTo>
                      <a:pt x="7066933" y="7933831"/>
                    </a:lnTo>
                    <a:close/>
                    <a:moveTo>
                      <a:pt x="8619649" y="6963833"/>
                    </a:moveTo>
                    <a:cubicBezTo>
                      <a:pt x="8563511" y="6963833"/>
                      <a:pt x="8509673" y="6986133"/>
                      <a:pt x="8469978" y="7025829"/>
                    </a:cubicBezTo>
                    <a:cubicBezTo>
                      <a:pt x="8430282" y="7065524"/>
                      <a:pt x="8407982" y="7119362"/>
                      <a:pt x="8407982" y="7175500"/>
                    </a:cubicBezTo>
                    <a:lnTo>
                      <a:pt x="8407982" y="7246055"/>
                    </a:lnTo>
                    <a:cubicBezTo>
                      <a:pt x="8408503" y="7362586"/>
                      <a:pt x="8503117" y="7456778"/>
                      <a:pt x="8619649" y="7456778"/>
                    </a:cubicBezTo>
                    <a:cubicBezTo>
                      <a:pt x="8736181" y="7456778"/>
                      <a:pt x="8830795" y="7362586"/>
                      <a:pt x="8831316" y="7246055"/>
                    </a:cubicBezTo>
                    <a:lnTo>
                      <a:pt x="8831316" y="7175500"/>
                    </a:lnTo>
                    <a:cubicBezTo>
                      <a:pt x="8831316" y="7119362"/>
                      <a:pt x="8809016" y="7065524"/>
                      <a:pt x="8769320" y="7025829"/>
                    </a:cubicBezTo>
                    <a:cubicBezTo>
                      <a:pt x="8729625" y="6986133"/>
                      <a:pt x="8675787" y="6963833"/>
                      <a:pt x="8619649" y="6963833"/>
                    </a:cubicBezTo>
                    <a:close/>
                    <a:moveTo>
                      <a:pt x="8400433" y="7933831"/>
                    </a:moveTo>
                    <a:cubicBezTo>
                      <a:pt x="8401632" y="7925717"/>
                      <a:pt x="8390203" y="7922542"/>
                      <a:pt x="8387028" y="7930092"/>
                    </a:cubicBezTo>
                    <a:lnTo>
                      <a:pt x="8233004" y="8289431"/>
                    </a:lnTo>
                    <a:cubicBezTo>
                      <a:pt x="8210748" y="8341351"/>
                      <a:pt x="8159672" y="8374995"/>
                      <a:pt x="8103182" y="8374945"/>
                    </a:cubicBezTo>
                    <a:lnTo>
                      <a:pt x="8038130" y="8374945"/>
                    </a:lnTo>
                    <a:cubicBezTo>
                      <a:pt x="8026266" y="8374955"/>
                      <a:pt x="8015191" y="8369001"/>
                      <a:pt x="8008655" y="8359098"/>
                    </a:cubicBezTo>
                    <a:cubicBezTo>
                      <a:pt x="8002120" y="8349196"/>
                      <a:pt x="8001000" y="8336672"/>
                      <a:pt x="8005675" y="8325767"/>
                    </a:cubicBezTo>
                    <a:lnTo>
                      <a:pt x="8196316" y="7881055"/>
                    </a:lnTo>
                    <a:lnTo>
                      <a:pt x="8266448" y="7705654"/>
                    </a:lnTo>
                    <a:cubicBezTo>
                      <a:pt x="8309318" y="7598516"/>
                      <a:pt x="8413094" y="7528270"/>
                      <a:pt x="8528491" y="7528278"/>
                    </a:cubicBezTo>
                    <a:lnTo>
                      <a:pt x="8710807" y="7528278"/>
                    </a:lnTo>
                    <a:cubicBezTo>
                      <a:pt x="8826204" y="7528270"/>
                      <a:pt x="8929980" y="7598516"/>
                      <a:pt x="8972850" y="7705654"/>
                    </a:cubicBezTo>
                    <a:lnTo>
                      <a:pt x="9042982" y="7881055"/>
                    </a:lnTo>
                    <a:lnTo>
                      <a:pt x="9233553" y="8325767"/>
                    </a:lnTo>
                    <a:cubicBezTo>
                      <a:pt x="9238228" y="8336672"/>
                      <a:pt x="9237107" y="8349196"/>
                      <a:pt x="9230572" y="8359098"/>
                    </a:cubicBezTo>
                    <a:cubicBezTo>
                      <a:pt x="9224037" y="8369001"/>
                      <a:pt x="9212962" y="8374955"/>
                      <a:pt x="9201097" y="8374945"/>
                    </a:cubicBezTo>
                    <a:lnTo>
                      <a:pt x="9136045" y="8374945"/>
                    </a:lnTo>
                    <a:cubicBezTo>
                      <a:pt x="9079607" y="8374938"/>
                      <a:pt x="9028601" y="8341304"/>
                      <a:pt x="9006364" y="8289431"/>
                    </a:cubicBezTo>
                    <a:lnTo>
                      <a:pt x="8852341" y="7930092"/>
                    </a:lnTo>
                    <a:cubicBezTo>
                      <a:pt x="8849095" y="7922542"/>
                      <a:pt x="8837736" y="7925717"/>
                      <a:pt x="8838865" y="7933831"/>
                    </a:cubicBezTo>
                    <a:lnTo>
                      <a:pt x="8901871" y="8374945"/>
                    </a:lnTo>
                    <a:lnTo>
                      <a:pt x="8969252" y="9183440"/>
                    </a:lnTo>
                    <a:cubicBezTo>
                      <a:pt x="8970060" y="9193262"/>
                      <a:pt x="8966722" y="9202975"/>
                      <a:pt x="8960048" y="9210225"/>
                    </a:cubicBezTo>
                    <a:cubicBezTo>
                      <a:pt x="8953374" y="9217476"/>
                      <a:pt x="8943970" y="9221605"/>
                      <a:pt x="8934115" y="9221611"/>
                    </a:cubicBezTo>
                    <a:lnTo>
                      <a:pt x="8880281" y="9221611"/>
                    </a:lnTo>
                    <a:cubicBezTo>
                      <a:pt x="8811299" y="9221619"/>
                      <a:pt x="8752422" y="9171755"/>
                      <a:pt x="8741075" y="9103713"/>
                    </a:cubicBezTo>
                    <a:lnTo>
                      <a:pt x="8626704" y="8416713"/>
                    </a:lnTo>
                    <a:cubicBezTo>
                      <a:pt x="8625364" y="8408811"/>
                      <a:pt x="8614075" y="8408811"/>
                      <a:pt x="8612735" y="8416713"/>
                    </a:cubicBezTo>
                    <a:lnTo>
                      <a:pt x="8498294" y="9103713"/>
                    </a:lnTo>
                    <a:cubicBezTo>
                      <a:pt x="8486942" y="9171780"/>
                      <a:pt x="8428025" y="9221654"/>
                      <a:pt x="8359017" y="9221611"/>
                    </a:cubicBezTo>
                    <a:lnTo>
                      <a:pt x="8305183" y="9221611"/>
                    </a:lnTo>
                    <a:cubicBezTo>
                      <a:pt x="8295328" y="9221605"/>
                      <a:pt x="8285924" y="9217476"/>
                      <a:pt x="8279250" y="9210225"/>
                    </a:cubicBezTo>
                    <a:cubicBezTo>
                      <a:pt x="8272576" y="9202975"/>
                      <a:pt x="8269238" y="9193262"/>
                      <a:pt x="8270046" y="9183440"/>
                    </a:cubicBezTo>
                    <a:lnTo>
                      <a:pt x="8337427" y="8374945"/>
                    </a:lnTo>
                    <a:lnTo>
                      <a:pt x="8400433" y="7933831"/>
                    </a:lnTo>
                    <a:close/>
                    <a:moveTo>
                      <a:pt x="9953149" y="6963833"/>
                    </a:moveTo>
                    <a:cubicBezTo>
                      <a:pt x="9897011" y="6963833"/>
                      <a:pt x="9843173" y="6986133"/>
                      <a:pt x="9803478" y="7025829"/>
                    </a:cubicBezTo>
                    <a:cubicBezTo>
                      <a:pt x="9763782" y="7065524"/>
                      <a:pt x="9741482" y="7119362"/>
                      <a:pt x="9741482" y="7175500"/>
                    </a:cubicBezTo>
                    <a:lnTo>
                      <a:pt x="9741482" y="7246055"/>
                    </a:lnTo>
                    <a:cubicBezTo>
                      <a:pt x="9742003" y="7362586"/>
                      <a:pt x="9836617" y="7456778"/>
                      <a:pt x="9953149" y="7456778"/>
                    </a:cubicBezTo>
                    <a:cubicBezTo>
                      <a:pt x="10069681" y="7456778"/>
                      <a:pt x="10164295" y="7362586"/>
                      <a:pt x="10164816" y="7246055"/>
                    </a:cubicBezTo>
                    <a:lnTo>
                      <a:pt x="10164816" y="7175500"/>
                    </a:lnTo>
                    <a:cubicBezTo>
                      <a:pt x="10164816" y="7119362"/>
                      <a:pt x="10142516" y="7065524"/>
                      <a:pt x="10102820" y="7025829"/>
                    </a:cubicBezTo>
                    <a:cubicBezTo>
                      <a:pt x="10063125" y="6986133"/>
                      <a:pt x="10009287" y="6963833"/>
                      <a:pt x="9953149" y="6963833"/>
                    </a:cubicBezTo>
                    <a:close/>
                    <a:moveTo>
                      <a:pt x="9733933" y="7933831"/>
                    </a:moveTo>
                    <a:cubicBezTo>
                      <a:pt x="9735132" y="7925717"/>
                      <a:pt x="9723703" y="7922542"/>
                      <a:pt x="9720528" y="7930092"/>
                    </a:cubicBezTo>
                    <a:lnTo>
                      <a:pt x="9566504" y="8289431"/>
                    </a:lnTo>
                    <a:cubicBezTo>
                      <a:pt x="9544248" y="8341351"/>
                      <a:pt x="9493172" y="8374995"/>
                      <a:pt x="9436682" y="8374945"/>
                    </a:cubicBezTo>
                    <a:lnTo>
                      <a:pt x="9371630" y="8374945"/>
                    </a:lnTo>
                    <a:cubicBezTo>
                      <a:pt x="9359766" y="8374955"/>
                      <a:pt x="9348691" y="8369001"/>
                      <a:pt x="9342155" y="8359098"/>
                    </a:cubicBezTo>
                    <a:cubicBezTo>
                      <a:pt x="9335620" y="8349196"/>
                      <a:pt x="9334500" y="8336672"/>
                      <a:pt x="9339175" y="8325767"/>
                    </a:cubicBezTo>
                    <a:lnTo>
                      <a:pt x="9529816" y="7881055"/>
                    </a:lnTo>
                    <a:lnTo>
                      <a:pt x="9599948" y="7705654"/>
                    </a:lnTo>
                    <a:cubicBezTo>
                      <a:pt x="9642818" y="7598516"/>
                      <a:pt x="9746594" y="7528270"/>
                      <a:pt x="9861991" y="7528278"/>
                    </a:cubicBezTo>
                    <a:lnTo>
                      <a:pt x="10044307" y="7528278"/>
                    </a:lnTo>
                    <a:cubicBezTo>
                      <a:pt x="10159704" y="7528270"/>
                      <a:pt x="10263480" y="7598516"/>
                      <a:pt x="10306350" y="7705654"/>
                    </a:cubicBezTo>
                    <a:lnTo>
                      <a:pt x="10376482" y="7881055"/>
                    </a:lnTo>
                    <a:lnTo>
                      <a:pt x="10567053" y="8325767"/>
                    </a:lnTo>
                    <a:cubicBezTo>
                      <a:pt x="10571728" y="8336672"/>
                      <a:pt x="10570607" y="8349196"/>
                      <a:pt x="10564072" y="8359098"/>
                    </a:cubicBezTo>
                    <a:cubicBezTo>
                      <a:pt x="10557537" y="8369001"/>
                      <a:pt x="10546462" y="8374955"/>
                      <a:pt x="10534597" y="8374945"/>
                    </a:cubicBezTo>
                    <a:lnTo>
                      <a:pt x="10469545" y="8374945"/>
                    </a:lnTo>
                    <a:cubicBezTo>
                      <a:pt x="10413107" y="8374938"/>
                      <a:pt x="10362101" y="8341304"/>
                      <a:pt x="10339864" y="8289431"/>
                    </a:cubicBezTo>
                    <a:lnTo>
                      <a:pt x="10185841" y="7930092"/>
                    </a:lnTo>
                    <a:cubicBezTo>
                      <a:pt x="10182595" y="7922542"/>
                      <a:pt x="10171236" y="7925717"/>
                      <a:pt x="10172365" y="7933831"/>
                    </a:cubicBezTo>
                    <a:lnTo>
                      <a:pt x="10235371" y="8374945"/>
                    </a:lnTo>
                    <a:lnTo>
                      <a:pt x="10302752" y="9183440"/>
                    </a:lnTo>
                    <a:cubicBezTo>
                      <a:pt x="10303560" y="9193262"/>
                      <a:pt x="10300222" y="9202975"/>
                      <a:pt x="10293548" y="9210225"/>
                    </a:cubicBezTo>
                    <a:cubicBezTo>
                      <a:pt x="10286874" y="9217476"/>
                      <a:pt x="10277470" y="9221605"/>
                      <a:pt x="10267615" y="9221611"/>
                    </a:cubicBezTo>
                    <a:lnTo>
                      <a:pt x="10213781" y="9221611"/>
                    </a:lnTo>
                    <a:cubicBezTo>
                      <a:pt x="10144799" y="9221619"/>
                      <a:pt x="10085922" y="9171755"/>
                      <a:pt x="10074575" y="9103713"/>
                    </a:cubicBezTo>
                    <a:lnTo>
                      <a:pt x="9960204" y="8416713"/>
                    </a:lnTo>
                    <a:cubicBezTo>
                      <a:pt x="9958864" y="8408811"/>
                      <a:pt x="9947575" y="8408811"/>
                      <a:pt x="9946235" y="8416713"/>
                    </a:cubicBezTo>
                    <a:lnTo>
                      <a:pt x="9831794" y="9103713"/>
                    </a:lnTo>
                    <a:cubicBezTo>
                      <a:pt x="9820442" y="9171780"/>
                      <a:pt x="9761525" y="9221654"/>
                      <a:pt x="9692517" y="9221611"/>
                    </a:cubicBezTo>
                    <a:lnTo>
                      <a:pt x="9638683" y="9221611"/>
                    </a:lnTo>
                    <a:cubicBezTo>
                      <a:pt x="9628828" y="9221605"/>
                      <a:pt x="9619424" y="9217476"/>
                      <a:pt x="9612750" y="9210225"/>
                    </a:cubicBezTo>
                    <a:cubicBezTo>
                      <a:pt x="9606076" y="9202975"/>
                      <a:pt x="9602738" y="9193262"/>
                      <a:pt x="9603546" y="9183440"/>
                    </a:cubicBezTo>
                    <a:lnTo>
                      <a:pt x="9670927" y="8374945"/>
                    </a:lnTo>
                    <a:lnTo>
                      <a:pt x="9733933" y="7933831"/>
                    </a:lnTo>
                    <a:close/>
                    <a:moveTo>
                      <a:pt x="11286649" y="6963833"/>
                    </a:moveTo>
                    <a:cubicBezTo>
                      <a:pt x="11230511" y="6963833"/>
                      <a:pt x="11176673" y="6986133"/>
                      <a:pt x="11136978" y="7025829"/>
                    </a:cubicBezTo>
                    <a:cubicBezTo>
                      <a:pt x="11097282" y="7065524"/>
                      <a:pt x="11074982" y="7119362"/>
                      <a:pt x="11074982" y="7175500"/>
                    </a:cubicBezTo>
                    <a:lnTo>
                      <a:pt x="11074982" y="7246055"/>
                    </a:lnTo>
                    <a:cubicBezTo>
                      <a:pt x="11075503" y="7362586"/>
                      <a:pt x="11170117" y="7456778"/>
                      <a:pt x="11286649" y="7456778"/>
                    </a:cubicBezTo>
                    <a:cubicBezTo>
                      <a:pt x="11403181" y="7456778"/>
                      <a:pt x="11497795" y="7362586"/>
                      <a:pt x="11498316" y="7246055"/>
                    </a:cubicBezTo>
                    <a:lnTo>
                      <a:pt x="11498316" y="7175500"/>
                    </a:lnTo>
                    <a:cubicBezTo>
                      <a:pt x="11498316" y="7119362"/>
                      <a:pt x="11476016" y="7065524"/>
                      <a:pt x="11436320" y="7025829"/>
                    </a:cubicBezTo>
                    <a:cubicBezTo>
                      <a:pt x="11396625" y="6986133"/>
                      <a:pt x="11342787" y="6963833"/>
                      <a:pt x="11286649" y="6963833"/>
                    </a:cubicBezTo>
                    <a:close/>
                    <a:moveTo>
                      <a:pt x="11067433" y="7933831"/>
                    </a:moveTo>
                    <a:cubicBezTo>
                      <a:pt x="11068632" y="7925717"/>
                      <a:pt x="11057203" y="7922542"/>
                      <a:pt x="11054028" y="7930092"/>
                    </a:cubicBezTo>
                    <a:lnTo>
                      <a:pt x="10900004" y="8289431"/>
                    </a:lnTo>
                    <a:cubicBezTo>
                      <a:pt x="10877748" y="8341351"/>
                      <a:pt x="10826672" y="8374995"/>
                      <a:pt x="10770182" y="8374945"/>
                    </a:cubicBezTo>
                    <a:lnTo>
                      <a:pt x="10705130" y="8374945"/>
                    </a:lnTo>
                    <a:cubicBezTo>
                      <a:pt x="10693266" y="8374955"/>
                      <a:pt x="10682191" y="8369001"/>
                      <a:pt x="10675655" y="8359098"/>
                    </a:cubicBezTo>
                    <a:cubicBezTo>
                      <a:pt x="10669120" y="8349196"/>
                      <a:pt x="10668000" y="8336672"/>
                      <a:pt x="10672675" y="8325767"/>
                    </a:cubicBezTo>
                    <a:lnTo>
                      <a:pt x="10863316" y="7881055"/>
                    </a:lnTo>
                    <a:lnTo>
                      <a:pt x="10933448" y="7705654"/>
                    </a:lnTo>
                    <a:cubicBezTo>
                      <a:pt x="10976318" y="7598516"/>
                      <a:pt x="11080094" y="7528270"/>
                      <a:pt x="11195491" y="7528278"/>
                    </a:cubicBezTo>
                    <a:lnTo>
                      <a:pt x="11377807" y="7528278"/>
                    </a:lnTo>
                    <a:cubicBezTo>
                      <a:pt x="11493204" y="7528270"/>
                      <a:pt x="11596980" y="7598516"/>
                      <a:pt x="11639850" y="7705654"/>
                    </a:cubicBezTo>
                    <a:lnTo>
                      <a:pt x="11709982" y="7881055"/>
                    </a:lnTo>
                    <a:lnTo>
                      <a:pt x="11900553" y="8325767"/>
                    </a:lnTo>
                    <a:cubicBezTo>
                      <a:pt x="11905228" y="8336672"/>
                      <a:pt x="11904107" y="8349196"/>
                      <a:pt x="11897572" y="8359098"/>
                    </a:cubicBezTo>
                    <a:cubicBezTo>
                      <a:pt x="11891037" y="8369001"/>
                      <a:pt x="11879962" y="8374955"/>
                      <a:pt x="11868097" y="8374945"/>
                    </a:cubicBezTo>
                    <a:lnTo>
                      <a:pt x="11803045" y="8374945"/>
                    </a:lnTo>
                    <a:cubicBezTo>
                      <a:pt x="11746607" y="8374938"/>
                      <a:pt x="11695601" y="8341304"/>
                      <a:pt x="11673364" y="8289431"/>
                    </a:cubicBezTo>
                    <a:lnTo>
                      <a:pt x="11519341" y="7930092"/>
                    </a:lnTo>
                    <a:cubicBezTo>
                      <a:pt x="11516095" y="7922542"/>
                      <a:pt x="11504736" y="7925717"/>
                      <a:pt x="11505865" y="7933831"/>
                    </a:cubicBezTo>
                    <a:lnTo>
                      <a:pt x="11568871" y="8374945"/>
                    </a:lnTo>
                    <a:lnTo>
                      <a:pt x="11636252" y="9183440"/>
                    </a:lnTo>
                    <a:cubicBezTo>
                      <a:pt x="11637060" y="9193262"/>
                      <a:pt x="11633722" y="9202975"/>
                      <a:pt x="11627048" y="9210225"/>
                    </a:cubicBezTo>
                    <a:cubicBezTo>
                      <a:pt x="11620374" y="9217476"/>
                      <a:pt x="11610970" y="9221605"/>
                      <a:pt x="11601115" y="9221611"/>
                    </a:cubicBezTo>
                    <a:lnTo>
                      <a:pt x="11547281" y="9221611"/>
                    </a:lnTo>
                    <a:cubicBezTo>
                      <a:pt x="11478299" y="9221619"/>
                      <a:pt x="11419422" y="9171755"/>
                      <a:pt x="11408075" y="9103713"/>
                    </a:cubicBezTo>
                    <a:lnTo>
                      <a:pt x="11293704" y="8416713"/>
                    </a:lnTo>
                    <a:cubicBezTo>
                      <a:pt x="11292364" y="8408811"/>
                      <a:pt x="11281075" y="8408811"/>
                      <a:pt x="11279735" y="8416713"/>
                    </a:cubicBezTo>
                    <a:lnTo>
                      <a:pt x="11165294" y="9103713"/>
                    </a:lnTo>
                    <a:cubicBezTo>
                      <a:pt x="11153942" y="9171780"/>
                      <a:pt x="11095025" y="9221654"/>
                      <a:pt x="11026017" y="9221611"/>
                    </a:cubicBezTo>
                    <a:lnTo>
                      <a:pt x="10972183" y="9221611"/>
                    </a:lnTo>
                    <a:cubicBezTo>
                      <a:pt x="10962328" y="9221605"/>
                      <a:pt x="10952924" y="9217476"/>
                      <a:pt x="10946250" y="9210225"/>
                    </a:cubicBezTo>
                    <a:cubicBezTo>
                      <a:pt x="10939576" y="9202975"/>
                      <a:pt x="10936238" y="9193262"/>
                      <a:pt x="10937046" y="9183440"/>
                    </a:cubicBezTo>
                    <a:lnTo>
                      <a:pt x="11004427" y="8374945"/>
                    </a:lnTo>
                    <a:lnTo>
                      <a:pt x="11067433" y="7933831"/>
                    </a:lnTo>
                    <a:close/>
                    <a:moveTo>
                      <a:pt x="12620149" y="6963833"/>
                    </a:moveTo>
                    <a:cubicBezTo>
                      <a:pt x="12564011" y="6963833"/>
                      <a:pt x="12510173" y="6986133"/>
                      <a:pt x="12470478" y="7025829"/>
                    </a:cubicBezTo>
                    <a:cubicBezTo>
                      <a:pt x="12430782" y="7065524"/>
                      <a:pt x="12408482" y="7119362"/>
                      <a:pt x="12408482" y="7175500"/>
                    </a:cubicBezTo>
                    <a:lnTo>
                      <a:pt x="12408482" y="7246055"/>
                    </a:lnTo>
                    <a:cubicBezTo>
                      <a:pt x="12409003" y="7362586"/>
                      <a:pt x="12503617" y="7456778"/>
                      <a:pt x="12620149" y="7456778"/>
                    </a:cubicBezTo>
                    <a:cubicBezTo>
                      <a:pt x="12736681" y="7456778"/>
                      <a:pt x="12831295" y="7362586"/>
                      <a:pt x="12831816" y="7246055"/>
                    </a:cubicBezTo>
                    <a:lnTo>
                      <a:pt x="12831816" y="7175500"/>
                    </a:lnTo>
                    <a:cubicBezTo>
                      <a:pt x="12831816" y="7119362"/>
                      <a:pt x="12809516" y="7065524"/>
                      <a:pt x="12769820" y="7025829"/>
                    </a:cubicBezTo>
                    <a:cubicBezTo>
                      <a:pt x="12730125" y="6986133"/>
                      <a:pt x="12676287" y="6963833"/>
                      <a:pt x="12620149" y="6963833"/>
                    </a:cubicBezTo>
                    <a:close/>
                    <a:moveTo>
                      <a:pt x="12400933" y="7933831"/>
                    </a:moveTo>
                    <a:cubicBezTo>
                      <a:pt x="12402132" y="7925717"/>
                      <a:pt x="12390703" y="7922542"/>
                      <a:pt x="12387528" y="7930092"/>
                    </a:cubicBezTo>
                    <a:lnTo>
                      <a:pt x="12233504" y="8289431"/>
                    </a:lnTo>
                    <a:cubicBezTo>
                      <a:pt x="12211248" y="8341351"/>
                      <a:pt x="12160172" y="8374995"/>
                      <a:pt x="12103682" y="8374945"/>
                    </a:cubicBezTo>
                    <a:lnTo>
                      <a:pt x="12038630" y="8374945"/>
                    </a:lnTo>
                    <a:cubicBezTo>
                      <a:pt x="12026766" y="8374955"/>
                      <a:pt x="12015691" y="8369001"/>
                      <a:pt x="12009155" y="8359098"/>
                    </a:cubicBezTo>
                    <a:cubicBezTo>
                      <a:pt x="12002620" y="8349196"/>
                      <a:pt x="12001500" y="8336672"/>
                      <a:pt x="12006175" y="8325767"/>
                    </a:cubicBezTo>
                    <a:lnTo>
                      <a:pt x="12196816" y="7881055"/>
                    </a:lnTo>
                    <a:lnTo>
                      <a:pt x="12266948" y="7705654"/>
                    </a:lnTo>
                    <a:cubicBezTo>
                      <a:pt x="12309818" y="7598516"/>
                      <a:pt x="12413594" y="7528270"/>
                      <a:pt x="12528991" y="7528278"/>
                    </a:cubicBezTo>
                    <a:lnTo>
                      <a:pt x="12711307" y="7528278"/>
                    </a:lnTo>
                    <a:cubicBezTo>
                      <a:pt x="12826704" y="7528270"/>
                      <a:pt x="12930480" y="7598516"/>
                      <a:pt x="12973350" y="7705654"/>
                    </a:cubicBezTo>
                    <a:lnTo>
                      <a:pt x="13043483" y="7881055"/>
                    </a:lnTo>
                    <a:lnTo>
                      <a:pt x="13234053" y="8325767"/>
                    </a:lnTo>
                    <a:cubicBezTo>
                      <a:pt x="13238727" y="8336672"/>
                      <a:pt x="13237607" y="8349196"/>
                      <a:pt x="13231073" y="8359098"/>
                    </a:cubicBezTo>
                    <a:cubicBezTo>
                      <a:pt x="13224537" y="8369001"/>
                      <a:pt x="13213462" y="8374955"/>
                      <a:pt x="13201597" y="8374945"/>
                    </a:cubicBezTo>
                    <a:lnTo>
                      <a:pt x="13136545" y="8374945"/>
                    </a:lnTo>
                    <a:cubicBezTo>
                      <a:pt x="13080107" y="8374938"/>
                      <a:pt x="13029101" y="8341305"/>
                      <a:pt x="13006863" y="8289431"/>
                    </a:cubicBezTo>
                    <a:lnTo>
                      <a:pt x="12852841" y="7930092"/>
                    </a:lnTo>
                    <a:cubicBezTo>
                      <a:pt x="12849595" y="7922542"/>
                      <a:pt x="12838236" y="7925717"/>
                      <a:pt x="12839365" y="7933831"/>
                    </a:cubicBezTo>
                    <a:lnTo>
                      <a:pt x="12902371" y="8374945"/>
                    </a:lnTo>
                    <a:lnTo>
                      <a:pt x="12969752" y="9183440"/>
                    </a:lnTo>
                    <a:cubicBezTo>
                      <a:pt x="12970560" y="9193262"/>
                      <a:pt x="12967222" y="9202975"/>
                      <a:pt x="12960548" y="9210225"/>
                    </a:cubicBezTo>
                    <a:cubicBezTo>
                      <a:pt x="12953874" y="9217476"/>
                      <a:pt x="12944470" y="9221605"/>
                      <a:pt x="12934615" y="9221611"/>
                    </a:cubicBezTo>
                    <a:lnTo>
                      <a:pt x="12880781" y="9221611"/>
                    </a:lnTo>
                    <a:cubicBezTo>
                      <a:pt x="12811799" y="9221619"/>
                      <a:pt x="12752922" y="9171755"/>
                      <a:pt x="12741575" y="9103713"/>
                    </a:cubicBezTo>
                    <a:lnTo>
                      <a:pt x="12627204" y="8416713"/>
                    </a:lnTo>
                    <a:cubicBezTo>
                      <a:pt x="12625864" y="8408811"/>
                      <a:pt x="12614575" y="8408811"/>
                      <a:pt x="12613235" y="8416713"/>
                    </a:cubicBezTo>
                    <a:lnTo>
                      <a:pt x="12498794" y="9103713"/>
                    </a:lnTo>
                    <a:cubicBezTo>
                      <a:pt x="12487442" y="9171780"/>
                      <a:pt x="12428525" y="9221654"/>
                      <a:pt x="12359517" y="9221611"/>
                    </a:cubicBezTo>
                    <a:lnTo>
                      <a:pt x="12305683" y="9221611"/>
                    </a:lnTo>
                    <a:cubicBezTo>
                      <a:pt x="12295828" y="9221605"/>
                      <a:pt x="12286424" y="9217476"/>
                      <a:pt x="12279750" y="9210225"/>
                    </a:cubicBezTo>
                    <a:cubicBezTo>
                      <a:pt x="12273076" y="9202975"/>
                      <a:pt x="12269738" y="9193262"/>
                      <a:pt x="12270546" y="9183440"/>
                    </a:cubicBezTo>
                    <a:lnTo>
                      <a:pt x="12337927" y="8374945"/>
                    </a:lnTo>
                    <a:lnTo>
                      <a:pt x="12400933" y="7933831"/>
                    </a:lnTo>
                    <a:close/>
                    <a:moveTo>
                      <a:pt x="618649" y="9285111"/>
                    </a:moveTo>
                    <a:cubicBezTo>
                      <a:pt x="562511" y="9285111"/>
                      <a:pt x="508673" y="9307411"/>
                      <a:pt x="468978" y="9347106"/>
                    </a:cubicBezTo>
                    <a:cubicBezTo>
                      <a:pt x="429283" y="9386801"/>
                      <a:pt x="406982" y="9440640"/>
                      <a:pt x="406982" y="9496778"/>
                    </a:cubicBezTo>
                    <a:lnTo>
                      <a:pt x="406982" y="9567333"/>
                    </a:lnTo>
                    <a:cubicBezTo>
                      <a:pt x="407503" y="9683864"/>
                      <a:pt x="502117" y="9778055"/>
                      <a:pt x="618649" y="9778055"/>
                    </a:cubicBezTo>
                    <a:cubicBezTo>
                      <a:pt x="735181" y="9778055"/>
                      <a:pt x="829794" y="9683864"/>
                      <a:pt x="830316" y="9567333"/>
                    </a:cubicBezTo>
                    <a:lnTo>
                      <a:pt x="830316" y="9496778"/>
                    </a:lnTo>
                    <a:cubicBezTo>
                      <a:pt x="830316" y="9440640"/>
                      <a:pt x="808015" y="9386802"/>
                      <a:pt x="768320" y="9347107"/>
                    </a:cubicBezTo>
                    <a:cubicBezTo>
                      <a:pt x="728625" y="9307411"/>
                      <a:pt x="674787" y="9285111"/>
                      <a:pt x="618649" y="9285111"/>
                    </a:cubicBezTo>
                    <a:close/>
                    <a:moveTo>
                      <a:pt x="399433" y="10255109"/>
                    </a:moveTo>
                    <a:cubicBezTo>
                      <a:pt x="400632" y="10246995"/>
                      <a:pt x="389202" y="10243820"/>
                      <a:pt x="386027" y="10251370"/>
                    </a:cubicBezTo>
                    <a:lnTo>
                      <a:pt x="232005" y="10610709"/>
                    </a:lnTo>
                    <a:cubicBezTo>
                      <a:pt x="209748" y="10662629"/>
                      <a:pt x="158672" y="10696273"/>
                      <a:pt x="102182" y="10696222"/>
                    </a:cubicBezTo>
                    <a:lnTo>
                      <a:pt x="37130" y="10696222"/>
                    </a:lnTo>
                    <a:cubicBezTo>
                      <a:pt x="25266" y="10696233"/>
                      <a:pt x="14190" y="10690278"/>
                      <a:pt x="7655" y="10680376"/>
                    </a:cubicBezTo>
                    <a:cubicBezTo>
                      <a:pt x="1120" y="10670473"/>
                      <a:pt x="0" y="10657949"/>
                      <a:pt x="4675" y="10647045"/>
                    </a:cubicBezTo>
                    <a:lnTo>
                      <a:pt x="195316" y="10202333"/>
                    </a:lnTo>
                    <a:lnTo>
                      <a:pt x="265448" y="10026932"/>
                    </a:lnTo>
                    <a:cubicBezTo>
                      <a:pt x="308318" y="9919794"/>
                      <a:pt x="412094" y="9849548"/>
                      <a:pt x="527491" y="9849555"/>
                    </a:cubicBezTo>
                    <a:lnTo>
                      <a:pt x="709807" y="9849555"/>
                    </a:lnTo>
                    <a:cubicBezTo>
                      <a:pt x="825204" y="9849548"/>
                      <a:pt x="928980" y="9919794"/>
                      <a:pt x="971850" y="10026932"/>
                    </a:cubicBezTo>
                    <a:lnTo>
                      <a:pt x="1041982" y="10202333"/>
                    </a:lnTo>
                    <a:lnTo>
                      <a:pt x="1232553" y="10647045"/>
                    </a:lnTo>
                    <a:cubicBezTo>
                      <a:pt x="1237228" y="10657949"/>
                      <a:pt x="1236108" y="10670474"/>
                      <a:pt x="1229573" y="10680376"/>
                    </a:cubicBezTo>
                    <a:cubicBezTo>
                      <a:pt x="1223037" y="10690278"/>
                      <a:pt x="1211962" y="10696233"/>
                      <a:pt x="1200097" y="10696222"/>
                    </a:cubicBezTo>
                    <a:lnTo>
                      <a:pt x="1135045" y="10696222"/>
                    </a:lnTo>
                    <a:cubicBezTo>
                      <a:pt x="1078607" y="10696216"/>
                      <a:pt x="1027601" y="10662582"/>
                      <a:pt x="1005364" y="10610709"/>
                    </a:cubicBezTo>
                    <a:lnTo>
                      <a:pt x="851341" y="10251370"/>
                    </a:lnTo>
                    <a:cubicBezTo>
                      <a:pt x="848096" y="10243820"/>
                      <a:pt x="836736" y="10246995"/>
                      <a:pt x="837865" y="10255109"/>
                    </a:cubicBezTo>
                    <a:lnTo>
                      <a:pt x="900871" y="10696222"/>
                    </a:lnTo>
                    <a:lnTo>
                      <a:pt x="968252" y="11504719"/>
                    </a:lnTo>
                    <a:cubicBezTo>
                      <a:pt x="969060" y="11514541"/>
                      <a:pt x="965723" y="11524253"/>
                      <a:pt x="959048" y="11531504"/>
                    </a:cubicBezTo>
                    <a:cubicBezTo>
                      <a:pt x="952374" y="11538755"/>
                      <a:pt x="942970" y="11542883"/>
                      <a:pt x="933115" y="11542889"/>
                    </a:cubicBezTo>
                    <a:lnTo>
                      <a:pt x="879281" y="11542889"/>
                    </a:lnTo>
                    <a:cubicBezTo>
                      <a:pt x="810299" y="11542898"/>
                      <a:pt x="751422" y="11493033"/>
                      <a:pt x="740075" y="11424990"/>
                    </a:cubicBezTo>
                    <a:lnTo>
                      <a:pt x="625705" y="10737991"/>
                    </a:lnTo>
                    <a:cubicBezTo>
                      <a:pt x="624364" y="10730089"/>
                      <a:pt x="613075" y="10730089"/>
                      <a:pt x="611735" y="10737991"/>
                    </a:cubicBezTo>
                    <a:lnTo>
                      <a:pt x="497293" y="11424990"/>
                    </a:lnTo>
                    <a:cubicBezTo>
                      <a:pt x="485942" y="11493059"/>
                      <a:pt x="427025" y="11542932"/>
                      <a:pt x="358017" y="11542889"/>
                    </a:cubicBezTo>
                    <a:lnTo>
                      <a:pt x="304183" y="11542889"/>
                    </a:lnTo>
                    <a:cubicBezTo>
                      <a:pt x="294328" y="11542883"/>
                      <a:pt x="284924" y="11538755"/>
                      <a:pt x="278250" y="11531504"/>
                    </a:cubicBezTo>
                    <a:cubicBezTo>
                      <a:pt x="271575" y="11524253"/>
                      <a:pt x="268238" y="11514541"/>
                      <a:pt x="269046" y="11504719"/>
                    </a:cubicBezTo>
                    <a:lnTo>
                      <a:pt x="336427" y="10696222"/>
                    </a:lnTo>
                    <a:lnTo>
                      <a:pt x="399433" y="10255109"/>
                    </a:lnTo>
                    <a:close/>
                    <a:moveTo>
                      <a:pt x="1952149" y="9285111"/>
                    </a:moveTo>
                    <a:cubicBezTo>
                      <a:pt x="1896012" y="9285111"/>
                      <a:pt x="1842173" y="9307411"/>
                      <a:pt x="1802478" y="9347106"/>
                    </a:cubicBezTo>
                    <a:cubicBezTo>
                      <a:pt x="1762783" y="9386801"/>
                      <a:pt x="1740482" y="9440640"/>
                      <a:pt x="1740482" y="9496778"/>
                    </a:cubicBezTo>
                    <a:lnTo>
                      <a:pt x="1740482" y="9567333"/>
                    </a:lnTo>
                    <a:cubicBezTo>
                      <a:pt x="1741003" y="9683864"/>
                      <a:pt x="1835617" y="9778055"/>
                      <a:pt x="1952149" y="9778055"/>
                    </a:cubicBezTo>
                    <a:cubicBezTo>
                      <a:pt x="2068681" y="9778055"/>
                      <a:pt x="2163295" y="9683864"/>
                      <a:pt x="2163816" y="9567333"/>
                    </a:cubicBezTo>
                    <a:lnTo>
                      <a:pt x="2163816" y="9496778"/>
                    </a:lnTo>
                    <a:cubicBezTo>
                      <a:pt x="2163816" y="9440640"/>
                      <a:pt x="2141515" y="9386801"/>
                      <a:pt x="2101820" y="9347106"/>
                    </a:cubicBezTo>
                    <a:cubicBezTo>
                      <a:pt x="2062125" y="9307411"/>
                      <a:pt x="2008286" y="9285111"/>
                      <a:pt x="1952149" y="9285111"/>
                    </a:cubicBezTo>
                    <a:close/>
                    <a:moveTo>
                      <a:pt x="1732933" y="10255109"/>
                    </a:moveTo>
                    <a:cubicBezTo>
                      <a:pt x="1734132" y="10246995"/>
                      <a:pt x="1722702" y="10243820"/>
                      <a:pt x="1719527" y="10251370"/>
                    </a:cubicBezTo>
                    <a:lnTo>
                      <a:pt x="1565505" y="10610709"/>
                    </a:lnTo>
                    <a:cubicBezTo>
                      <a:pt x="1543248" y="10662629"/>
                      <a:pt x="1492172" y="10696273"/>
                      <a:pt x="1435682" y="10696222"/>
                    </a:cubicBezTo>
                    <a:lnTo>
                      <a:pt x="1370630" y="10696222"/>
                    </a:lnTo>
                    <a:cubicBezTo>
                      <a:pt x="1358766" y="10696233"/>
                      <a:pt x="1347690" y="10690278"/>
                      <a:pt x="1341155" y="10680376"/>
                    </a:cubicBezTo>
                    <a:cubicBezTo>
                      <a:pt x="1334620" y="10670474"/>
                      <a:pt x="1333500" y="10657949"/>
                      <a:pt x="1338175" y="10647045"/>
                    </a:cubicBezTo>
                    <a:lnTo>
                      <a:pt x="1528816" y="10202333"/>
                    </a:lnTo>
                    <a:lnTo>
                      <a:pt x="1598948" y="10026932"/>
                    </a:lnTo>
                    <a:cubicBezTo>
                      <a:pt x="1641818" y="9919794"/>
                      <a:pt x="1745594" y="9849548"/>
                      <a:pt x="1860991" y="9849555"/>
                    </a:cubicBezTo>
                    <a:lnTo>
                      <a:pt x="2043307" y="9849555"/>
                    </a:lnTo>
                    <a:cubicBezTo>
                      <a:pt x="2158704" y="9849548"/>
                      <a:pt x="2262480" y="9919794"/>
                      <a:pt x="2305350" y="10026932"/>
                    </a:cubicBezTo>
                    <a:lnTo>
                      <a:pt x="2375482" y="10202333"/>
                    </a:lnTo>
                    <a:lnTo>
                      <a:pt x="2566053" y="10647045"/>
                    </a:lnTo>
                    <a:cubicBezTo>
                      <a:pt x="2570728" y="10657949"/>
                      <a:pt x="2569608" y="10670473"/>
                      <a:pt x="2563073" y="10680376"/>
                    </a:cubicBezTo>
                    <a:cubicBezTo>
                      <a:pt x="2556537" y="10690278"/>
                      <a:pt x="2545462" y="10696233"/>
                      <a:pt x="2533597" y="10696222"/>
                    </a:cubicBezTo>
                    <a:lnTo>
                      <a:pt x="2468545" y="10696222"/>
                    </a:lnTo>
                    <a:cubicBezTo>
                      <a:pt x="2412107" y="10696216"/>
                      <a:pt x="2361101" y="10662582"/>
                      <a:pt x="2338864" y="10610709"/>
                    </a:cubicBezTo>
                    <a:lnTo>
                      <a:pt x="2184841" y="10251370"/>
                    </a:lnTo>
                    <a:cubicBezTo>
                      <a:pt x="2181596" y="10243820"/>
                      <a:pt x="2170236" y="10246995"/>
                      <a:pt x="2171365" y="10255109"/>
                    </a:cubicBezTo>
                    <a:lnTo>
                      <a:pt x="2234371" y="10696222"/>
                    </a:lnTo>
                    <a:lnTo>
                      <a:pt x="2301752" y="11504719"/>
                    </a:lnTo>
                    <a:cubicBezTo>
                      <a:pt x="2302560" y="11514541"/>
                      <a:pt x="2299223" y="11524253"/>
                      <a:pt x="2292548" y="11531504"/>
                    </a:cubicBezTo>
                    <a:cubicBezTo>
                      <a:pt x="2285874" y="11538755"/>
                      <a:pt x="2276470" y="11542883"/>
                      <a:pt x="2266615" y="11542889"/>
                    </a:cubicBezTo>
                    <a:lnTo>
                      <a:pt x="2212781" y="11542889"/>
                    </a:lnTo>
                    <a:cubicBezTo>
                      <a:pt x="2143799" y="11542898"/>
                      <a:pt x="2084922" y="11493033"/>
                      <a:pt x="2073575" y="11424990"/>
                    </a:cubicBezTo>
                    <a:lnTo>
                      <a:pt x="1959205" y="10737991"/>
                    </a:lnTo>
                    <a:cubicBezTo>
                      <a:pt x="1957864" y="10730089"/>
                      <a:pt x="1946575" y="10730089"/>
                      <a:pt x="1945234" y="10737991"/>
                    </a:cubicBezTo>
                    <a:lnTo>
                      <a:pt x="1830793" y="11424990"/>
                    </a:lnTo>
                    <a:cubicBezTo>
                      <a:pt x="1819442" y="11493059"/>
                      <a:pt x="1760525" y="11542932"/>
                      <a:pt x="1691517" y="11542889"/>
                    </a:cubicBezTo>
                    <a:lnTo>
                      <a:pt x="1637683" y="11542889"/>
                    </a:lnTo>
                    <a:cubicBezTo>
                      <a:pt x="1627828" y="11542883"/>
                      <a:pt x="1618424" y="11538755"/>
                      <a:pt x="1611750" y="11531504"/>
                    </a:cubicBezTo>
                    <a:cubicBezTo>
                      <a:pt x="1605075" y="11524253"/>
                      <a:pt x="1601738" y="11514541"/>
                      <a:pt x="1602546" y="11504719"/>
                    </a:cubicBezTo>
                    <a:lnTo>
                      <a:pt x="1669927" y="10696222"/>
                    </a:lnTo>
                    <a:lnTo>
                      <a:pt x="1732933" y="10255109"/>
                    </a:lnTo>
                    <a:close/>
                    <a:moveTo>
                      <a:pt x="3285649" y="9285111"/>
                    </a:moveTo>
                    <a:cubicBezTo>
                      <a:pt x="3229512" y="9285111"/>
                      <a:pt x="3175673" y="9307411"/>
                      <a:pt x="3135978" y="9347106"/>
                    </a:cubicBezTo>
                    <a:cubicBezTo>
                      <a:pt x="3096283" y="9386801"/>
                      <a:pt x="3073982" y="9440640"/>
                      <a:pt x="3073982" y="9496778"/>
                    </a:cubicBezTo>
                    <a:lnTo>
                      <a:pt x="3073982" y="9567333"/>
                    </a:lnTo>
                    <a:cubicBezTo>
                      <a:pt x="3074503" y="9683864"/>
                      <a:pt x="3169117" y="9778055"/>
                      <a:pt x="3285649" y="9778055"/>
                    </a:cubicBezTo>
                    <a:cubicBezTo>
                      <a:pt x="3402181" y="9778055"/>
                      <a:pt x="3496794" y="9683864"/>
                      <a:pt x="3497316" y="9567333"/>
                    </a:cubicBezTo>
                    <a:lnTo>
                      <a:pt x="3497316" y="9496778"/>
                    </a:lnTo>
                    <a:cubicBezTo>
                      <a:pt x="3497316" y="9440640"/>
                      <a:pt x="3475015" y="9386802"/>
                      <a:pt x="3435320" y="9347107"/>
                    </a:cubicBezTo>
                    <a:cubicBezTo>
                      <a:pt x="3395625" y="9307412"/>
                      <a:pt x="3341787" y="9285111"/>
                      <a:pt x="3285649" y="9285111"/>
                    </a:cubicBezTo>
                    <a:close/>
                    <a:moveTo>
                      <a:pt x="3066433" y="10255109"/>
                    </a:moveTo>
                    <a:cubicBezTo>
                      <a:pt x="3067632" y="10246995"/>
                      <a:pt x="3056202" y="10243820"/>
                      <a:pt x="3053027" y="10251370"/>
                    </a:cubicBezTo>
                    <a:lnTo>
                      <a:pt x="2899005" y="10610709"/>
                    </a:lnTo>
                    <a:cubicBezTo>
                      <a:pt x="2876748" y="10662629"/>
                      <a:pt x="2825672" y="10696273"/>
                      <a:pt x="2769182" y="10696222"/>
                    </a:cubicBezTo>
                    <a:lnTo>
                      <a:pt x="2704130" y="10696222"/>
                    </a:lnTo>
                    <a:cubicBezTo>
                      <a:pt x="2692265" y="10696233"/>
                      <a:pt x="2681190" y="10690278"/>
                      <a:pt x="2674655" y="10680376"/>
                    </a:cubicBezTo>
                    <a:cubicBezTo>
                      <a:pt x="2668120" y="10670473"/>
                      <a:pt x="2667000" y="10657949"/>
                      <a:pt x="2671675" y="10647045"/>
                    </a:cubicBezTo>
                    <a:lnTo>
                      <a:pt x="2862316" y="10202333"/>
                    </a:lnTo>
                    <a:lnTo>
                      <a:pt x="2932448" y="10026932"/>
                    </a:lnTo>
                    <a:cubicBezTo>
                      <a:pt x="2975318" y="9919794"/>
                      <a:pt x="3079094" y="9849548"/>
                      <a:pt x="3194491" y="9849555"/>
                    </a:cubicBezTo>
                    <a:lnTo>
                      <a:pt x="3376807" y="9849555"/>
                    </a:lnTo>
                    <a:cubicBezTo>
                      <a:pt x="3492203" y="9849548"/>
                      <a:pt x="3595980" y="9919794"/>
                      <a:pt x="3638850" y="10026932"/>
                    </a:cubicBezTo>
                    <a:lnTo>
                      <a:pt x="3708982" y="10202333"/>
                    </a:lnTo>
                    <a:lnTo>
                      <a:pt x="3899553" y="10647045"/>
                    </a:lnTo>
                    <a:cubicBezTo>
                      <a:pt x="3904228" y="10657949"/>
                      <a:pt x="3903108" y="10670474"/>
                      <a:pt x="3896573" y="10680377"/>
                    </a:cubicBezTo>
                    <a:cubicBezTo>
                      <a:pt x="3890037" y="10690279"/>
                      <a:pt x="3878962" y="10696233"/>
                      <a:pt x="3867097" y="10696222"/>
                    </a:cubicBezTo>
                    <a:lnTo>
                      <a:pt x="3802045" y="10696222"/>
                    </a:lnTo>
                    <a:cubicBezTo>
                      <a:pt x="3745607" y="10696216"/>
                      <a:pt x="3694601" y="10662582"/>
                      <a:pt x="3672364" y="10610709"/>
                    </a:cubicBezTo>
                    <a:lnTo>
                      <a:pt x="3518341" y="10251370"/>
                    </a:lnTo>
                    <a:cubicBezTo>
                      <a:pt x="3515096" y="10243820"/>
                      <a:pt x="3503736" y="10246995"/>
                      <a:pt x="3504865" y="10255109"/>
                    </a:cubicBezTo>
                    <a:lnTo>
                      <a:pt x="3567871" y="10696222"/>
                    </a:lnTo>
                    <a:lnTo>
                      <a:pt x="3635252" y="11504719"/>
                    </a:lnTo>
                    <a:cubicBezTo>
                      <a:pt x="3636060" y="11514541"/>
                      <a:pt x="3632722" y="11524253"/>
                      <a:pt x="3626048" y="11531504"/>
                    </a:cubicBezTo>
                    <a:cubicBezTo>
                      <a:pt x="3619374" y="11538755"/>
                      <a:pt x="3609970" y="11542883"/>
                      <a:pt x="3600115" y="11542889"/>
                    </a:cubicBezTo>
                    <a:lnTo>
                      <a:pt x="3546281" y="11542889"/>
                    </a:lnTo>
                    <a:cubicBezTo>
                      <a:pt x="3477299" y="11542898"/>
                      <a:pt x="3418423" y="11493033"/>
                      <a:pt x="3407075" y="11424990"/>
                    </a:cubicBezTo>
                    <a:lnTo>
                      <a:pt x="3292704" y="10737991"/>
                    </a:lnTo>
                    <a:cubicBezTo>
                      <a:pt x="3291364" y="10730089"/>
                      <a:pt x="3280075" y="10730089"/>
                      <a:pt x="3278735" y="10737991"/>
                    </a:cubicBezTo>
                    <a:lnTo>
                      <a:pt x="3164293" y="11424990"/>
                    </a:lnTo>
                    <a:cubicBezTo>
                      <a:pt x="3152942" y="11493059"/>
                      <a:pt x="3094025" y="11542932"/>
                      <a:pt x="3025017" y="11542889"/>
                    </a:cubicBezTo>
                    <a:lnTo>
                      <a:pt x="2971183" y="11542889"/>
                    </a:lnTo>
                    <a:cubicBezTo>
                      <a:pt x="2961328" y="11542883"/>
                      <a:pt x="2951924" y="11538755"/>
                      <a:pt x="2945250" y="11531504"/>
                    </a:cubicBezTo>
                    <a:cubicBezTo>
                      <a:pt x="2938575" y="11524253"/>
                      <a:pt x="2935238" y="11514541"/>
                      <a:pt x="2936046" y="11504719"/>
                    </a:cubicBezTo>
                    <a:lnTo>
                      <a:pt x="3003427" y="10696222"/>
                    </a:lnTo>
                    <a:lnTo>
                      <a:pt x="3066433" y="10255109"/>
                    </a:lnTo>
                    <a:close/>
                    <a:moveTo>
                      <a:pt x="4619149" y="9285111"/>
                    </a:moveTo>
                    <a:cubicBezTo>
                      <a:pt x="4563011" y="9285111"/>
                      <a:pt x="4509173" y="9307412"/>
                      <a:pt x="4469478" y="9347107"/>
                    </a:cubicBezTo>
                    <a:cubicBezTo>
                      <a:pt x="4429783" y="9386802"/>
                      <a:pt x="4407482" y="9440640"/>
                      <a:pt x="4407482" y="9496778"/>
                    </a:cubicBezTo>
                    <a:lnTo>
                      <a:pt x="4407482" y="9567333"/>
                    </a:lnTo>
                    <a:cubicBezTo>
                      <a:pt x="4408004" y="9683864"/>
                      <a:pt x="4502617" y="9778055"/>
                      <a:pt x="4619149" y="9778055"/>
                    </a:cubicBezTo>
                    <a:cubicBezTo>
                      <a:pt x="4735681" y="9778055"/>
                      <a:pt x="4830294" y="9683864"/>
                      <a:pt x="4830816" y="9567333"/>
                    </a:cubicBezTo>
                    <a:lnTo>
                      <a:pt x="4830816" y="9496778"/>
                    </a:lnTo>
                    <a:cubicBezTo>
                      <a:pt x="4830816" y="9440640"/>
                      <a:pt x="4808515" y="9386802"/>
                      <a:pt x="4768820" y="9347107"/>
                    </a:cubicBezTo>
                    <a:cubicBezTo>
                      <a:pt x="4729125" y="9307412"/>
                      <a:pt x="4675287" y="9285111"/>
                      <a:pt x="4619149" y="9285111"/>
                    </a:cubicBezTo>
                    <a:close/>
                    <a:moveTo>
                      <a:pt x="4399933" y="10255109"/>
                    </a:moveTo>
                    <a:cubicBezTo>
                      <a:pt x="4401132" y="10246995"/>
                      <a:pt x="4389702" y="10243820"/>
                      <a:pt x="4386527" y="10251370"/>
                    </a:cubicBezTo>
                    <a:lnTo>
                      <a:pt x="4232504" y="10610709"/>
                    </a:lnTo>
                    <a:cubicBezTo>
                      <a:pt x="4210248" y="10662629"/>
                      <a:pt x="4159172" y="10696273"/>
                      <a:pt x="4102682" y="10696222"/>
                    </a:cubicBezTo>
                    <a:lnTo>
                      <a:pt x="4037630" y="10696222"/>
                    </a:lnTo>
                    <a:cubicBezTo>
                      <a:pt x="4025765" y="10696233"/>
                      <a:pt x="4014690" y="10690279"/>
                      <a:pt x="4008155" y="10680377"/>
                    </a:cubicBezTo>
                    <a:cubicBezTo>
                      <a:pt x="4001620" y="10670474"/>
                      <a:pt x="4000500" y="10657949"/>
                      <a:pt x="4005174" y="10647045"/>
                    </a:cubicBezTo>
                    <a:lnTo>
                      <a:pt x="4195816" y="10202333"/>
                    </a:lnTo>
                    <a:lnTo>
                      <a:pt x="4265948" y="10026932"/>
                    </a:lnTo>
                    <a:cubicBezTo>
                      <a:pt x="4308818" y="9919794"/>
                      <a:pt x="4412595" y="9849548"/>
                      <a:pt x="4527991" y="9849555"/>
                    </a:cubicBezTo>
                    <a:lnTo>
                      <a:pt x="4710307" y="9849555"/>
                    </a:lnTo>
                    <a:cubicBezTo>
                      <a:pt x="4825703" y="9849548"/>
                      <a:pt x="4929480" y="9919794"/>
                      <a:pt x="4972350" y="10026932"/>
                    </a:cubicBezTo>
                    <a:lnTo>
                      <a:pt x="5042482" y="10202333"/>
                    </a:lnTo>
                    <a:lnTo>
                      <a:pt x="5233053" y="10647045"/>
                    </a:lnTo>
                    <a:cubicBezTo>
                      <a:pt x="5237728" y="10657949"/>
                      <a:pt x="5236608" y="10670474"/>
                      <a:pt x="5230073" y="10680377"/>
                    </a:cubicBezTo>
                    <a:cubicBezTo>
                      <a:pt x="5223537" y="10690279"/>
                      <a:pt x="5212462" y="10696233"/>
                      <a:pt x="5200597" y="10696222"/>
                    </a:cubicBezTo>
                    <a:lnTo>
                      <a:pt x="5135545" y="10696222"/>
                    </a:lnTo>
                    <a:cubicBezTo>
                      <a:pt x="5079107" y="10696216"/>
                      <a:pt x="5028101" y="10662582"/>
                      <a:pt x="5005864" y="10610709"/>
                    </a:cubicBezTo>
                    <a:lnTo>
                      <a:pt x="4851841" y="10251370"/>
                    </a:lnTo>
                    <a:cubicBezTo>
                      <a:pt x="4848596" y="10243820"/>
                      <a:pt x="4837236" y="10246995"/>
                      <a:pt x="4838365" y="10255109"/>
                    </a:cubicBezTo>
                    <a:lnTo>
                      <a:pt x="4901371" y="10696222"/>
                    </a:lnTo>
                    <a:lnTo>
                      <a:pt x="4968752" y="11504719"/>
                    </a:lnTo>
                    <a:cubicBezTo>
                      <a:pt x="4969560" y="11514541"/>
                      <a:pt x="4966222" y="11524253"/>
                      <a:pt x="4959548" y="11531504"/>
                    </a:cubicBezTo>
                    <a:cubicBezTo>
                      <a:pt x="4952874" y="11538755"/>
                      <a:pt x="4943470" y="11542883"/>
                      <a:pt x="4933615" y="11542889"/>
                    </a:cubicBezTo>
                    <a:lnTo>
                      <a:pt x="4879781" y="11542889"/>
                    </a:lnTo>
                    <a:cubicBezTo>
                      <a:pt x="4810799" y="11542898"/>
                      <a:pt x="4751923" y="11493033"/>
                      <a:pt x="4740575" y="11424990"/>
                    </a:cubicBezTo>
                    <a:lnTo>
                      <a:pt x="4626204" y="10737991"/>
                    </a:lnTo>
                    <a:cubicBezTo>
                      <a:pt x="4624864" y="10730089"/>
                      <a:pt x="4613575" y="10730089"/>
                      <a:pt x="4612235" y="10737991"/>
                    </a:cubicBezTo>
                    <a:lnTo>
                      <a:pt x="4497794" y="11424990"/>
                    </a:lnTo>
                    <a:cubicBezTo>
                      <a:pt x="4486442" y="11493059"/>
                      <a:pt x="4427525" y="11542932"/>
                      <a:pt x="4358517" y="11542889"/>
                    </a:cubicBezTo>
                    <a:lnTo>
                      <a:pt x="4304683" y="11542889"/>
                    </a:lnTo>
                    <a:cubicBezTo>
                      <a:pt x="4294828" y="11542883"/>
                      <a:pt x="4285424" y="11538755"/>
                      <a:pt x="4278750" y="11531504"/>
                    </a:cubicBezTo>
                    <a:cubicBezTo>
                      <a:pt x="4272076" y="11524253"/>
                      <a:pt x="4268738" y="11514541"/>
                      <a:pt x="4269546" y="11504719"/>
                    </a:cubicBezTo>
                    <a:lnTo>
                      <a:pt x="4336927" y="10696222"/>
                    </a:lnTo>
                    <a:lnTo>
                      <a:pt x="4399933" y="10255109"/>
                    </a:lnTo>
                    <a:close/>
                    <a:moveTo>
                      <a:pt x="5952649" y="9285111"/>
                    </a:moveTo>
                    <a:cubicBezTo>
                      <a:pt x="5896511" y="9285111"/>
                      <a:pt x="5842673" y="9307412"/>
                      <a:pt x="5802978" y="9347107"/>
                    </a:cubicBezTo>
                    <a:cubicBezTo>
                      <a:pt x="5763283" y="9386802"/>
                      <a:pt x="5740982" y="9440640"/>
                      <a:pt x="5740982" y="9496778"/>
                    </a:cubicBezTo>
                    <a:lnTo>
                      <a:pt x="5740982" y="9567333"/>
                    </a:lnTo>
                    <a:cubicBezTo>
                      <a:pt x="5741504" y="9683864"/>
                      <a:pt x="5836117" y="9778055"/>
                      <a:pt x="5952649" y="9778055"/>
                    </a:cubicBezTo>
                    <a:cubicBezTo>
                      <a:pt x="6069181" y="9778055"/>
                      <a:pt x="6163794" y="9683864"/>
                      <a:pt x="6164316" y="9567333"/>
                    </a:cubicBezTo>
                    <a:lnTo>
                      <a:pt x="6164316" y="9496778"/>
                    </a:lnTo>
                    <a:cubicBezTo>
                      <a:pt x="6164316" y="9440640"/>
                      <a:pt x="6142015" y="9386802"/>
                      <a:pt x="6102320" y="9347107"/>
                    </a:cubicBezTo>
                    <a:cubicBezTo>
                      <a:pt x="6062625" y="9307412"/>
                      <a:pt x="6008787" y="9285111"/>
                      <a:pt x="5952649" y="9285111"/>
                    </a:cubicBezTo>
                    <a:close/>
                    <a:moveTo>
                      <a:pt x="5733433" y="10255109"/>
                    </a:moveTo>
                    <a:cubicBezTo>
                      <a:pt x="5734632" y="10246995"/>
                      <a:pt x="5723202" y="10243820"/>
                      <a:pt x="5720027" y="10251370"/>
                    </a:cubicBezTo>
                    <a:lnTo>
                      <a:pt x="5566004" y="10610709"/>
                    </a:lnTo>
                    <a:cubicBezTo>
                      <a:pt x="5543748" y="10662629"/>
                      <a:pt x="5492672" y="10696273"/>
                      <a:pt x="5436182" y="10696222"/>
                    </a:cubicBezTo>
                    <a:lnTo>
                      <a:pt x="5371130" y="10696222"/>
                    </a:lnTo>
                    <a:cubicBezTo>
                      <a:pt x="5359265" y="10696233"/>
                      <a:pt x="5348190" y="10690279"/>
                      <a:pt x="5341655" y="10680377"/>
                    </a:cubicBezTo>
                    <a:cubicBezTo>
                      <a:pt x="5335120" y="10670474"/>
                      <a:pt x="5334000" y="10657949"/>
                      <a:pt x="5338674" y="10647045"/>
                    </a:cubicBezTo>
                    <a:lnTo>
                      <a:pt x="5529316" y="10202333"/>
                    </a:lnTo>
                    <a:lnTo>
                      <a:pt x="5599448" y="10026932"/>
                    </a:lnTo>
                    <a:cubicBezTo>
                      <a:pt x="5642318" y="9919794"/>
                      <a:pt x="5746095" y="9849548"/>
                      <a:pt x="5861491" y="9849555"/>
                    </a:cubicBezTo>
                    <a:lnTo>
                      <a:pt x="6043807" y="9849555"/>
                    </a:lnTo>
                    <a:cubicBezTo>
                      <a:pt x="6159203" y="9849548"/>
                      <a:pt x="6262980" y="9919794"/>
                      <a:pt x="6305850" y="10026932"/>
                    </a:cubicBezTo>
                    <a:lnTo>
                      <a:pt x="6375982" y="10202333"/>
                    </a:lnTo>
                    <a:lnTo>
                      <a:pt x="6566553" y="10647045"/>
                    </a:lnTo>
                    <a:cubicBezTo>
                      <a:pt x="6571228" y="10657949"/>
                      <a:pt x="6570107" y="10670473"/>
                      <a:pt x="6563572" y="10680376"/>
                    </a:cubicBezTo>
                    <a:cubicBezTo>
                      <a:pt x="6557037" y="10690278"/>
                      <a:pt x="6545962" y="10696233"/>
                      <a:pt x="6534097" y="10696222"/>
                    </a:cubicBezTo>
                    <a:lnTo>
                      <a:pt x="6469045" y="10696222"/>
                    </a:lnTo>
                    <a:cubicBezTo>
                      <a:pt x="6412607" y="10696216"/>
                      <a:pt x="6361601" y="10662582"/>
                      <a:pt x="6339364" y="10610709"/>
                    </a:cubicBezTo>
                    <a:lnTo>
                      <a:pt x="6185341" y="10251370"/>
                    </a:lnTo>
                    <a:cubicBezTo>
                      <a:pt x="6182096" y="10243820"/>
                      <a:pt x="6170736" y="10246995"/>
                      <a:pt x="6171865" y="10255109"/>
                    </a:cubicBezTo>
                    <a:lnTo>
                      <a:pt x="6234871" y="10696222"/>
                    </a:lnTo>
                    <a:lnTo>
                      <a:pt x="6302252" y="11504719"/>
                    </a:lnTo>
                    <a:cubicBezTo>
                      <a:pt x="6303060" y="11514541"/>
                      <a:pt x="6299722" y="11524253"/>
                      <a:pt x="6293048" y="11531504"/>
                    </a:cubicBezTo>
                    <a:cubicBezTo>
                      <a:pt x="6286374" y="11538755"/>
                      <a:pt x="6276970" y="11542883"/>
                      <a:pt x="6267115" y="11542889"/>
                    </a:cubicBezTo>
                    <a:lnTo>
                      <a:pt x="6213281" y="11542889"/>
                    </a:lnTo>
                    <a:cubicBezTo>
                      <a:pt x="6144299" y="11542898"/>
                      <a:pt x="6085423" y="11493033"/>
                      <a:pt x="6074075" y="11424990"/>
                    </a:cubicBezTo>
                    <a:lnTo>
                      <a:pt x="5959704" y="10737991"/>
                    </a:lnTo>
                    <a:cubicBezTo>
                      <a:pt x="5958364" y="10730089"/>
                      <a:pt x="5947075" y="10730089"/>
                      <a:pt x="5945735" y="10737991"/>
                    </a:cubicBezTo>
                    <a:lnTo>
                      <a:pt x="5831294" y="11424990"/>
                    </a:lnTo>
                    <a:cubicBezTo>
                      <a:pt x="5819942" y="11493059"/>
                      <a:pt x="5761025" y="11542932"/>
                      <a:pt x="5692017" y="11542889"/>
                    </a:cubicBezTo>
                    <a:lnTo>
                      <a:pt x="5638183" y="11542889"/>
                    </a:lnTo>
                    <a:cubicBezTo>
                      <a:pt x="5628328" y="11542883"/>
                      <a:pt x="5618924" y="11538755"/>
                      <a:pt x="5612250" y="11531504"/>
                    </a:cubicBezTo>
                    <a:cubicBezTo>
                      <a:pt x="5605576" y="11524253"/>
                      <a:pt x="5602238" y="11514541"/>
                      <a:pt x="5603046" y="11504719"/>
                    </a:cubicBezTo>
                    <a:lnTo>
                      <a:pt x="5670427" y="10696222"/>
                    </a:lnTo>
                    <a:lnTo>
                      <a:pt x="5733433" y="10255109"/>
                    </a:lnTo>
                    <a:close/>
                    <a:moveTo>
                      <a:pt x="7286149" y="9285111"/>
                    </a:moveTo>
                    <a:cubicBezTo>
                      <a:pt x="7230011" y="9285111"/>
                      <a:pt x="7176173" y="9307411"/>
                      <a:pt x="7136478" y="9347106"/>
                    </a:cubicBezTo>
                    <a:cubicBezTo>
                      <a:pt x="7096782" y="9386801"/>
                      <a:pt x="7074482" y="9440640"/>
                      <a:pt x="7074482" y="9496778"/>
                    </a:cubicBezTo>
                    <a:lnTo>
                      <a:pt x="7074482" y="9567333"/>
                    </a:lnTo>
                    <a:cubicBezTo>
                      <a:pt x="7075003" y="9683864"/>
                      <a:pt x="7169617" y="9778056"/>
                      <a:pt x="7286149" y="9778056"/>
                    </a:cubicBezTo>
                    <a:cubicBezTo>
                      <a:pt x="7402681" y="9778056"/>
                      <a:pt x="7497295" y="9683864"/>
                      <a:pt x="7497816" y="9567333"/>
                    </a:cubicBezTo>
                    <a:lnTo>
                      <a:pt x="7497816" y="9496778"/>
                    </a:lnTo>
                    <a:cubicBezTo>
                      <a:pt x="7497816" y="9440640"/>
                      <a:pt x="7475516" y="9386801"/>
                      <a:pt x="7435820" y="9347106"/>
                    </a:cubicBezTo>
                    <a:cubicBezTo>
                      <a:pt x="7396125" y="9307411"/>
                      <a:pt x="7342287" y="9285111"/>
                      <a:pt x="7286149" y="9285111"/>
                    </a:cubicBezTo>
                    <a:close/>
                    <a:moveTo>
                      <a:pt x="7066933" y="10255109"/>
                    </a:moveTo>
                    <a:cubicBezTo>
                      <a:pt x="7068132" y="10246995"/>
                      <a:pt x="7056703" y="10243820"/>
                      <a:pt x="7053528" y="10251370"/>
                    </a:cubicBezTo>
                    <a:lnTo>
                      <a:pt x="6899504" y="10610709"/>
                    </a:lnTo>
                    <a:cubicBezTo>
                      <a:pt x="6877248" y="10662629"/>
                      <a:pt x="6826172" y="10696273"/>
                      <a:pt x="6769682" y="10696222"/>
                    </a:cubicBezTo>
                    <a:lnTo>
                      <a:pt x="6704630" y="10696222"/>
                    </a:lnTo>
                    <a:cubicBezTo>
                      <a:pt x="6692766" y="10696233"/>
                      <a:pt x="6681691" y="10690278"/>
                      <a:pt x="6675155" y="10680376"/>
                    </a:cubicBezTo>
                    <a:cubicBezTo>
                      <a:pt x="6668620" y="10670473"/>
                      <a:pt x="6667500" y="10657949"/>
                      <a:pt x="6672175" y="10647045"/>
                    </a:cubicBezTo>
                    <a:lnTo>
                      <a:pt x="6862816" y="10202333"/>
                    </a:lnTo>
                    <a:lnTo>
                      <a:pt x="6932948" y="10026932"/>
                    </a:lnTo>
                    <a:cubicBezTo>
                      <a:pt x="6975818" y="9919794"/>
                      <a:pt x="7079594" y="9849548"/>
                      <a:pt x="7194991" y="9849555"/>
                    </a:cubicBezTo>
                    <a:lnTo>
                      <a:pt x="7377307" y="9849555"/>
                    </a:lnTo>
                    <a:cubicBezTo>
                      <a:pt x="7492704" y="9849548"/>
                      <a:pt x="7596480" y="9919794"/>
                      <a:pt x="7639350" y="10026932"/>
                    </a:cubicBezTo>
                    <a:lnTo>
                      <a:pt x="7709482" y="10202333"/>
                    </a:lnTo>
                    <a:lnTo>
                      <a:pt x="7900053" y="10647045"/>
                    </a:lnTo>
                    <a:cubicBezTo>
                      <a:pt x="7904728" y="10657949"/>
                      <a:pt x="7903607" y="10670473"/>
                      <a:pt x="7897072" y="10680376"/>
                    </a:cubicBezTo>
                    <a:cubicBezTo>
                      <a:pt x="7890537" y="10690278"/>
                      <a:pt x="7879462" y="10696233"/>
                      <a:pt x="7867597" y="10696222"/>
                    </a:cubicBezTo>
                    <a:lnTo>
                      <a:pt x="7802545" y="10696222"/>
                    </a:lnTo>
                    <a:cubicBezTo>
                      <a:pt x="7746107" y="10696216"/>
                      <a:pt x="7695101" y="10662582"/>
                      <a:pt x="7672864" y="10610709"/>
                    </a:cubicBezTo>
                    <a:lnTo>
                      <a:pt x="7518841" y="10251370"/>
                    </a:lnTo>
                    <a:cubicBezTo>
                      <a:pt x="7515595" y="10243820"/>
                      <a:pt x="7504236" y="10246995"/>
                      <a:pt x="7505365" y="10255109"/>
                    </a:cubicBezTo>
                    <a:lnTo>
                      <a:pt x="7568371" y="10696222"/>
                    </a:lnTo>
                    <a:lnTo>
                      <a:pt x="7635752" y="11504719"/>
                    </a:lnTo>
                    <a:cubicBezTo>
                      <a:pt x="7636560" y="11514541"/>
                      <a:pt x="7633222" y="11524253"/>
                      <a:pt x="7626548" y="11531504"/>
                    </a:cubicBezTo>
                    <a:cubicBezTo>
                      <a:pt x="7619874" y="11538755"/>
                      <a:pt x="7610470" y="11542883"/>
                      <a:pt x="7600615" y="11542889"/>
                    </a:cubicBezTo>
                    <a:lnTo>
                      <a:pt x="7546781" y="11542889"/>
                    </a:lnTo>
                    <a:cubicBezTo>
                      <a:pt x="7477799" y="11542898"/>
                      <a:pt x="7418922" y="11493033"/>
                      <a:pt x="7407575" y="11424990"/>
                    </a:cubicBezTo>
                    <a:lnTo>
                      <a:pt x="7293204" y="10737991"/>
                    </a:lnTo>
                    <a:cubicBezTo>
                      <a:pt x="7291864" y="10730089"/>
                      <a:pt x="7280575" y="10730089"/>
                      <a:pt x="7279235" y="10737991"/>
                    </a:cubicBezTo>
                    <a:lnTo>
                      <a:pt x="7164794" y="11424990"/>
                    </a:lnTo>
                    <a:cubicBezTo>
                      <a:pt x="7153442" y="11493059"/>
                      <a:pt x="7094526" y="11542932"/>
                      <a:pt x="7025517" y="11542889"/>
                    </a:cubicBezTo>
                    <a:lnTo>
                      <a:pt x="6971683" y="11542889"/>
                    </a:lnTo>
                    <a:cubicBezTo>
                      <a:pt x="6961828" y="11542883"/>
                      <a:pt x="6952424" y="11538755"/>
                      <a:pt x="6945750" y="11531504"/>
                    </a:cubicBezTo>
                    <a:cubicBezTo>
                      <a:pt x="6939076" y="11524253"/>
                      <a:pt x="6935738" y="11514541"/>
                      <a:pt x="6936546" y="11504719"/>
                    </a:cubicBezTo>
                    <a:lnTo>
                      <a:pt x="7003927" y="10696222"/>
                    </a:lnTo>
                    <a:lnTo>
                      <a:pt x="7066933" y="10255109"/>
                    </a:lnTo>
                    <a:close/>
                    <a:moveTo>
                      <a:pt x="8619649" y="9285111"/>
                    </a:moveTo>
                    <a:cubicBezTo>
                      <a:pt x="8563511" y="9285111"/>
                      <a:pt x="8509673" y="9307411"/>
                      <a:pt x="8469978" y="9347106"/>
                    </a:cubicBezTo>
                    <a:cubicBezTo>
                      <a:pt x="8430282" y="9386801"/>
                      <a:pt x="8407982" y="9440640"/>
                      <a:pt x="8407982" y="9496778"/>
                    </a:cubicBezTo>
                    <a:lnTo>
                      <a:pt x="8407982" y="9567333"/>
                    </a:lnTo>
                    <a:cubicBezTo>
                      <a:pt x="8408503" y="9683864"/>
                      <a:pt x="8503117" y="9778056"/>
                      <a:pt x="8619649" y="9778056"/>
                    </a:cubicBezTo>
                    <a:cubicBezTo>
                      <a:pt x="8736181" y="9778056"/>
                      <a:pt x="8830795" y="9683864"/>
                      <a:pt x="8831316" y="9567333"/>
                    </a:cubicBezTo>
                    <a:lnTo>
                      <a:pt x="8831316" y="9496778"/>
                    </a:lnTo>
                    <a:cubicBezTo>
                      <a:pt x="8831316" y="9440640"/>
                      <a:pt x="8809016" y="9386801"/>
                      <a:pt x="8769320" y="9347106"/>
                    </a:cubicBezTo>
                    <a:cubicBezTo>
                      <a:pt x="8729625" y="9307411"/>
                      <a:pt x="8675787" y="9285111"/>
                      <a:pt x="8619649" y="9285111"/>
                    </a:cubicBezTo>
                    <a:close/>
                    <a:moveTo>
                      <a:pt x="8400433" y="10255109"/>
                    </a:moveTo>
                    <a:cubicBezTo>
                      <a:pt x="8401632" y="10246995"/>
                      <a:pt x="8390203" y="10243820"/>
                      <a:pt x="8387028" y="10251370"/>
                    </a:cubicBezTo>
                    <a:lnTo>
                      <a:pt x="8233004" y="10610709"/>
                    </a:lnTo>
                    <a:cubicBezTo>
                      <a:pt x="8210748" y="10662629"/>
                      <a:pt x="8159672" y="10696273"/>
                      <a:pt x="8103182" y="10696222"/>
                    </a:cubicBezTo>
                    <a:lnTo>
                      <a:pt x="8038130" y="10696222"/>
                    </a:lnTo>
                    <a:cubicBezTo>
                      <a:pt x="8026266" y="10696233"/>
                      <a:pt x="8015191" y="10690278"/>
                      <a:pt x="8008655" y="10680376"/>
                    </a:cubicBezTo>
                    <a:cubicBezTo>
                      <a:pt x="8002120" y="10670473"/>
                      <a:pt x="8001000" y="10657949"/>
                      <a:pt x="8005675" y="10647045"/>
                    </a:cubicBezTo>
                    <a:lnTo>
                      <a:pt x="8196316" y="10202333"/>
                    </a:lnTo>
                    <a:lnTo>
                      <a:pt x="8266448" y="10026932"/>
                    </a:lnTo>
                    <a:cubicBezTo>
                      <a:pt x="8309318" y="9919794"/>
                      <a:pt x="8413094" y="9849548"/>
                      <a:pt x="8528491" y="9849555"/>
                    </a:cubicBezTo>
                    <a:lnTo>
                      <a:pt x="8710807" y="9849555"/>
                    </a:lnTo>
                    <a:cubicBezTo>
                      <a:pt x="8826204" y="9849548"/>
                      <a:pt x="8929980" y="9919794"/>
                      <a:pt x="8972850" y="10026932"/>
                    </a:cubicBezTo>
                    <a:lnTo>
                      <a:pt x="9042982" y="10202333"/>
                    </a:lnTo>
                    <a:lnTo>
                      <a:pt x="9233553" y="10647045"/>
                    </a:lnTo>
                    <a:cubicBezTo>
                      <a:pt x="9238228" y="10657949"/>
                      <a:pt x="9237107" y="10670473"/>
                      <a:pt x="9230572" y="10680376"/>
                    </a:cubicBezTo>
                    <a:cubicBezTo>
                      <a:pt x="9224037" y="10690278"/>
                      <a:pt x="9212962" y="10696233"/>
                      <a:pt x="9201097" y="10696222"/>
                    </a:cubicBezTo>
                    <a:lnTo>
                      <a:pt x="9136045" y="10696222"/>
                    </a:lnTo>
                    <a:cubicBezTo>
                      <a:pt x="9079607" y="10696216"/>
                      <a:pt x="9028601" y="10662582"/>
                      <a:pt x="9006364" y="10610709"/>
                    </a:cubicBezTo>
                    <a:lnTo>
                      <a:pt x="8852341" y="10251370"/>
                    </a:lnTo>
                    <a:cubicBezTo>
                      <a:pt x="8849095" y="10243820"/>
                      <a:pt x="8837736" y="10246995"/>
                      <a:pt x="8838865" y="10255109"/>
                    </a:cubicBezTo>
                    <a:lnTo>
                      <a:pt x="8901871" y="10696222"/>
                    </a:lnTo>
                    <a:lnTo>
                      <a:pt x="8969252" y="11504719"/>
                    </a:lnTo>
                    <a:cubicBezTo>
                      <a:pt x="8970060" y="11514541"/>
                      <a:pt x="8966722" y="11524253"/>
                      <a:pt x="8960048" y="11531504"/>
                    </a:cubicBezTo>
                    <a:cubicBezTo>
                      <a:pt x="8953374" y="11538755"/>
                      <a:pt x="8943970" y="11542883"/>
                      <a:pt x="8934115" y="11542889"/>
                    </a:cubicBezTo>
                    <a:lnTo>
                      <a:pt x="8880281" y="11542889"/>
                    </a:lnTo>
                    <a:cubicBezTo>
                      <a:pt x="8811299" y="11542898"/>
                      <a:pt x="8752422" y="11493033"/>
                      <a:pt x="8741075" y="11424990"/>
                    </a:cubicBezTo>
                    <a:lnTo>
                      <a:pt x="8626704" y="10737991"/>
                    </a:lnTo>
                    <a:cubicBezTo>
                      <a:pt x="8625364" y="10730089"/>
                      <a:pt x="8614075" y="10730089"/>
                      <a:pt x="8612735" y="10737991"/>
                    </a:cubicBezTo>
                    <a:lnTo>
                      <a:pt x="8498294" y="11424990"/>
                    </a:lnTo>
                    <a:cubicBezTo>
                      <a:pt x="8486942" y="11493059"/>
                      <a:pt x="8428026" y="11542932"/>
                      <a:pt x="8359017" y="11542889"/>
                    </a:cubicBezTo>
                    <a:lnTo>
                      <a:pt x="8305183" y="11542889"/>
                    </a:lnTo>
                    <a:cubicBezTo>
                      <a:pt x="8295328" y="11542883"/>
                      <a:pt x="8285924" y="11538755"/>
                      <a:pt x="8279250" y="11531504"/>
                    </a:cubicBezTo>
                    <a:cubicBezTo>
                      <a:pt x="8272576" y="11524253"/>
                      <a:pt x="8269238" y="11514541"/>
                      <a:pt x="8270046" y="11504719"/>
                    </a:cubicBezTo>
                    <a:lnTo>
                      <a:pt x="8337427" y="10696222"/>
                    </a:lnTo>
                    <a:lnTo>
                      <a:pt x="8400433" y="10255109"/>
                    </a:lnTo>
                    <a:close/>
                    <a:moveTo>
                      <a:pt x="9953149" y="9285111"/>
                    </a:moveTo>
                    <a:cubicBezTo>
                      <a:pt x="9897011" y="9285111"/>
                      <a:pt x="9843173" y="9307411"/>
                      <a:pt x="9803478" y="9347106"/>
                    </a:cubicBezTo>
                    <a:cubicBezTo>
                      <a:pt x="9763782" y="9386801"/>
                      <a:pt x="9741482" y="9440640"/>
                      <a:pt x="9741482" y="9496778"/>
                    </a:cubicBezTo>
                    <a:lnTo>
                      <a:pt x="9741482" y="9567333"/>
                    </a:lnTo>
                    <a:cubicBezTo>
                      <a:pt x="9742003" y="9683864"/>
                      <a:pt x="9836617" y="9778056"/>
                      <a:pt x="9953149" y="9778056"/>
                    </a:cubicBezTo>
                    <a:cubicBezTo>
                      <a:pt x="10069681" y="9778056"/>
                      <a:pt x="10164295" y="9683864"/>
                      <a:pt x="10164816" y="9567333"/>
                    </a:cubicBezTo>
                    <a:lnTo>
                      <a:pt x="10164816" y="9496778"/>
                    </a:lnTo>
                    <a:cubicBezTo>
                      <a:pt x="10164816" y="9440640"/>
                      <a:pt x="10142516" y="9386801"/>
                      <a:pt x="10102820" y="9347106"/>
                    </a:cubicBezTo>
                    <a:cubicBezTo>
                      <a:pt x="10063125" y="9307411"/>
                      <a:pt x="10009287" y="9285111"/>
                      <a:pt x="9953149" y="9285111"/>
                    </a:cubicBezTo>
                    <a:close/>
                    <a:moveTo>
                      <a:pt x="9733933" y="10255109"/>
                    </a:moveTo>
                    <a:cubicBezTo>
                      <a:pt x="9735132" y="10246995"/>
                      <a:pt x="9723703" y="10243820"/>
                      <a:pt x="9720528" y="10251370"/>
                    </a:cubicBezTo>
                    <a:lnTo>
                      <a:pt x="9566504" y="10610709"/>
                    </a:lnTo>
                    <a:cubicBezTo>
                      <a:pt x="9544248" y="10662629"/>
                      <a:pt x="9493172" y="10696273"/>
                      <a:pt x="9436682" y="10696222"/>
                    </a:cubicBezTo>
                    <a:lnTo>
                      <a:pt x="9371630" y="10696222"/>
                    </a:lnTo>
                    <a:cubicBezTo>
                      <a:pt x="9359766" y="10696233"/>
                      <a:pt x="9348691" y="10690278"/>
                      <a:pt x="9342155" y="10680376"/>
                    </a:cubicBezTo>
                    <a:cubicBezTo>
                      <a:pt x="9335620" y="10670473"/>
                      <a:pt x="9334500" y="10657949"/>
                      <a:pt x="9339175" y="10647045"/>
                    </a:cubicBezTo>
                    <a:lnTo>
                      <a:pt x="9529816" y="10202333"/>
                    </a:lnTo>
                    <a:lnTo>
                      <a:pt x="9599948" y="10026932"/>
                    </a:lnTo>
                    <a:cubicBezTo>
                      <a:pt x="9642818" y="9919794"/>
                      <a:pt x="9746594" y="9849548"/>
                      <a:pt x="9861991" y="9849555"/>
                    </a:cubicBezTo>
                    <a:lnTo>
                      <a:pt x="10044307" y="9849555"/>
                    </a:lnTo>
                    <a:cubicBezTo>
                      <a:pt x="10159704" y="9849548"/>
                      <a:pt x="10263480" y="9919794"/>
                      <a:pt x="10306350" y="10026932"/>
                    </a:cubicBezTo>
                    <a:lnTo>
                      <a:pt x="10376482" y="10202333"/>
                    </a:lnTo>
                    <a:lnTo>
                      <a:pt x="10567053" y="10647045"/>
                    </a:lnTo>
                    <a:cubicBezTo>
                      <a:pt x="10571728" y="10657949"/>
                      <a:pt x="10570607" y="10670473"/>
                      <a:pt x="10564072" y="10680376"/>
                    </a:cubicBezTo>
                    <a:cubicBezTo>
                      <a:pt x="10557537" y="10690278"/>
                      <a:pt x="10546462" y="10696233"/>
                      <a:pt x="10534597" y="10696222"/>
                    </a:cubicBezTo>
                    <a:lnTo>
                      <a:pt x="10469545" y="10696222"/>
                    </a:lnTo>
                    <a:cubicBezTo>
                      <a:pt x="10413107" y="10696216"/>
                      <a:pt x="10362101" y="10662582"/>
                      <a:pt x="10339864" y="10610709"/>
                    </a:cubicBezTo>
                    <a:lnTo>
                      <a:pt x="10185841" y="10251370"/>
                    </a:lnTo>
                    <a:cubicBezTo>
                      <a:pt x="10182595" y="10243820"/>
                      <a:pt x="10171236" y="10246995"/>
                      <a:pt x="10172365" y="10255109"/>
                    </a:cubicBezTo>
                    <a:lnTo>
                      <a:pt x="10235371" y="10696222"/>
                    </a:lnTo>
                    <a:lnTo>
                      <a:pt x="10302752" y="11504719"/>
                    </a:lnTo>
                    <a:cubicBezTo>
                      <a:pt x="10303560" y="11514541"/>
                      <a:pt x="10300222" y="11524253"/>
                      <a:pt x="10293548" y="11531504"/>
                    </a:cubicBezTo>
                    <a:cubicBezTo>
                      <a:pt x="10286874" y="11538755"/>
                      <a:pt x="10277470" y="11542883"/>
                      <a:pt x="10267615" y="11542889"/>
                    </a:cubicBezTo>
                    <a:lnTo>
                      <a:pt x="10213781" y="11542889"/>
                    </a:lnTo>
                    <a:cubicBezTo>
                      <a:pt x="10144799" y="11542898"/>
                      <a:pt x="10085922" y="11493033"/>
                      <a:pt x="10074575" y="11424990"/>
                    </a:cubicBezTo>
                    <a:lnTo>
                      <a:pt x="9960204" y="10737991"/>
                    </a:lnTo>
                    <a:cubicBezTo>
                      <a:pt x="9958864" y="10730089"/>
                      <a:pt x="9947575" y="10730089"/>
                      <a:pt x="9946235" y="10737991"/>
                    </a:cubicBezTo>
                    <a:lnTo>
                      <a:pt x="9831794" y="11424990"/>
                    </a:lnTo>
                    <a:cubicBezTo>
                      <a:pt x="9820442" y="11493059"/>
                      <a:pt x="9761526" y="11542932"/>
                      <a:pt x="9692517" y="11542889"/>
                    </a:cubicBezTo>
                    <a:lnTo>
                      <a:pt x="9638683" y="11542889"/>
                    </a:lnTo>
                    <a:cubicBezTo>
                      <a:pt x="9628828" y="11542883"/>
                      <a:pt x="9619424" y="11538755"/>
                      <a:pt x="9612750" y="11531504"/>
                    </a:cubicBezTo>
                    <a:cubicBezTo>
                      <a:pt x="9606076" y="11524253"/>
                      <a:pt x="9602738" y="11514541"/>
                      <a:pt x="9603546" y="11504719"/>
                    </a:cubicBezTo>
                    <a:lnTo>
                      <a:pt x="9670927" y="10696222"/>
                    </a:lnTo>
                    <a:lnTo>
                      <a:pt x="9733933" y="10255109"/>
                    </a:lnTo>
                    <a:close/>
                    <a:moveTo>
                      <a:pt x="11286649" y="9285111"/>
                    </a:moveTo>
                    <a:cubicBezTo>
                      <a:pt x="11230511" y="9285111"/>
                      <a:pt x="11176673" y="9307411"/>
                      <a:pt x="11136978" y="9347106"/>
                    </a:cubicBezTo>
                    <a:cubicBezTo>
                      <a:pt x="11097282" y="9386801"/>
                      <a:pt x="11074982" y="9440640"/>
                      <a:pt x="11074982" y="9496778"/>
                    </a:cubicBezTo>
                    <a:lnTo>
                      <a:pt x="11074982" y="9567333"/>
                    </a:lnTo>
                    <a:cubicBezTo>
                      <a:pt x="11075503" y="9683864"/>
                      <a:pt x="11170117" y="9778056"/>
                      <a:pt x="11286649" y="9778056"/>
                    </a:cubicBezTo>
                    <a:cubicBezTo>
                      <a:pt x="11403181" y="9778056"/>
                      <a:pt x="11497795" y="9683864"/>
                      <a:pt x="11498316" y="9567333"/>
                    </a:cubicBezTo>
                    <a:lnTo>
                      <a:pt x="11498316" y="9496778"/>
                    </a:lnTo>
                    <a:cubicBezTo>
                      <a:pt x="11498316" y="9440640"/>
                      <a:pt x="11476016" y="9386801"/>
                      <a:pt x="11436320" y="9347106"/>
                    </a:cubicBezTo>
                    <a:cubicBezTo>
                      <a:pt x="11396625" y="9307411"/>
                      <a:pt x="11342787" y="9285111"/>
                      <a:pt x="11286649" y="9285111"/>
                    </a:cubicBezTo>
                    <a:close/>
                    <a:moveTo>
                      <a:pt x="11067433" y="10255109"/>
                    </a:moveTo>
                    <a:cubicBezTo>
                      <a:pt x="11068632" y="10246995"/>
                      <a:pt x="11057203" y="10243820"/>
                      <a:pt x="11054028" y="10251370"/>
                    </a:cubicBezTo>
                    <a:lnTo>
                      <a:pt x="10900004" y="10610709"/>
                    </a:lnTo>
                    <a:cubicBezTo>
                      <a:pt x="10877748" y="10662629"/>
                      <a:pt x="10826672" y="10696273"/>
                      <a:pt x="10770182" y="10696222"/>
                    </a:cubicBezTo>
                    <a:lnTo>
                      <a:pt x="10705130" y="10696222"/>
                    </a:lnTo>
                    <a:cubicBezTo>
                      <a:pt x="10693266" y="10696233"/>
                      <a:pt x="10682191" y="10690278"/>
                      <a:pt x="10675655" y="10680376"/>
                    </a:cubicBezTo>
                    <a:cubicBezTo>
                      <a:pt x="10669120" y="10670473"/>
                      <a:pt x="10668000" y="10657949"/>
                      <a:pt x="10672675" y="10647045"/>
                    </a:cubicBezTo>
                    <a:lnTo>
                      <a:pt x="10863316" y="10202333"/>
                    </a:lnTo>
                    <a:lnTo>
                      <a:pt x="10933448" y="10026932"/>
                    </a:lnTo>
                    <a:cubicBezTo>
                      <a:pt x="10976318" y="9919794"/>
                      <a:pt x="11080094" y="9849548"/>
                      <a:pt x="11195491" y="9849555"/>
                    </a:cubicBezTo>
                    <a:lnTo>
                      <a:pt x="11377807" y="9849555"/>
                    </a:lnTo>
                    <a:cubicBezTo>
                      <a:pt x="11493204" y="9849548"/>
                      <a:pt x="11596980" y="9919794"/>
                      <a:pt x="11639850" y="10026932"/>
                    </a:cubicBezTo>
                    <a:lnTo>
                      <a:pt x="11709982" y="10202333"/>
                    </a:lnTo>
                    <a:lnTo>
                      <a:pt x="11900553" y="10647045"/>
                    </a:lnTo>
                    <a:cubicBezTo>
                      <a:pt x="11905228" y="10657949"/>
                      <a:pt x="11904107" y="10670473"/>
                      <a:pt x="11897572" y="10680376"/>
                    </a:cubicBezTo>
                    <a:cubicBezTo>
                      <a:pt x="11891037" y="10690278"/>
                      <a:pt x="11879962" y="10696233"/>
                      <a:pt x="11868097" y="10696222"/>
                    </a:cubicBezTo>
                    <a:lnTo>
                      <a:pt x="11803045" y="10696222"/>
                    </a:lnTo>
                    <a:cubicBezTo>
                      <a:pt x="11746607" y="10696216"/>
                      <a:pt x="11695601" y="10662582"/>
                      <a:pt x="11673364" y="10610709"/>
                    </a:cubicBezTo>
                    <a:lnTo>
                      <a:pt x="11519341" y="10251370"/>
                    </a:lnTo>
                    <a:cubicBezTo>
                      <a:pt x="11516095" y="10243820"/>
                      <a:pt x="11504736" y="10246995"/>
                      <a:pt x="11505865" y="10255109"/>
                    </a:cubicBezTo>
                    <a:lnTo>
                      <a:pt x="11568871" y="10696222"/>
                    </a:lnTo>
                    <a:lnTo>
                      <a:pt x="11636252" y="11504719"/>
                    </a:lnTo>
                    <a:cubicBezTo>
                      <a:pt x="11637060" y="11514541"/>
                      <a:pt x="11633722" y="11524253"/>
                      <a:pt x="11627048" y="11531504"/>
                    </a:cubicBezTo>
                    <a:cubicBezTo>
                      <a:pt x="11620374" y="11538755"/>
                      <a:pt x="11610970" y="11542883"/>
                      <a:pt x="11601115" y="11542889"/>
                    </a:cubicBezTo>
                    <a:lnTo>
                      <a:pt x="11547281" y="11542889"/>
                    </a:lnTo>
                    <a:cubicBezTo>
                      <a:pt x="11478299" y="11542898"/>
                      <a:pt x="11419422" y="11493033"/>
                      <a:pt x="11408075" y="11424990"/>
                    </a:cubicBezTo>
                    <a:lnTo>
                      <a:pt x="11293704" y="10737991"/>
                    </a:lnTo>
                    <a:cubicBezTo>
                      <a:pt x="11292364" y="10730089"/>
                      <a:pt x="11281075" y="10730089"/>
                      <a:pt x="11279735" y="10737991"/>
                    </a:cubicBezTo>
                    <a:lnTo>
                      <a:pt x="11165294" y="11424990"/>
                    </a:lnTo>
                    <a:cubicBezTo>
                      <a:pt x="11153942" y="11493059"/>
                      <a:pt x="11095026" y="11542932"/>
                      <a:pt x="11026017" y="11542889"/>
                    </a:cubicBezTo>
                    <a:lnTo>
                      <a:pt x="10972183" y="11542889"/>
                    </a:lnTo>
                    <a:cubicBezTo>
                      <a:pt x="10962328" y="11542883"/>
                      <a:pt x="10952924" y="11538755"/>
                      <a:pt x="10946250" y="11531504"/>
                    </a:cubicBezTo>
                    <a:cubicBezTo>
                      <a:pt x="10939576" y="11524253"/>
                      <a:pt x="10936238" y="11514541"/>
                      <a:pt x="10937046" y="11504719"/>
                    </a:cubicBezTo>
                    <a:lnTo>
                      <a:pt x="11004427" y="10696222"/>
                    </a:lnTo>
                    <a:lnTo>
                      <a:pt x="11067433" y="10255109"/>
                    </a:lnTo>
                    <a:close/>
                    <a:moveTo>
                      <a:pt x="12620149" y="9285111"/>
                    </a:moveTo>
                    <a:cubicBezTo>
                      <a:pt x="12564011" y="9285111"/>
                      <a:pt x="12510173" y="9307411"/>
                      <a:pt x="12470478" y="9347106"/>
                    </a:cubicBezTo>
                    <a:cubicBezTo>
                      <a:pt x="12430782" y="9386801"/>
                      <a:pt x="12408482" y="9440640"/>
                      <a:pt x="12408482" y="9496778"/>
                    </a:cubicBezTo>
                    <a:lnTo>
                      <a:pt x="12408482" y="9567333"/>
                    </a:lnTo>
                    <a:cubicBezTo>
                      <a:pt x="12409003" y="9683864"/>
                      <a:pt x="12503617" y="9778056"/>
                      <a:pt x="12620149" y="9778056"/>
                    </a:cubicBezTo>
                    <a:cubicBezTo>
                      <a:pt x="12736681" y="9778056"/>
                      <a:pt x="12831295" y="9683864"/>
                      <a:pt x="12831816" y="9567333"/>
                    </a:cubicBezTo>
                    <a:lnTo>
                      <a:pt x="12831816" y="9496778"/>
                    </a:lnTo>
                    <a:cubicBezTo>
                      <a:pt x="12831816" y="9440640"/>
                      <a:pt x="12809516" y="9386801"/>
                      <a:pt x="12769820" y="9347106"/>
                    </a:cubicBezTo>
                    <a:cubicBezTo>
                      <a:pt x="12730125" y="9307411"/>
                      <a:pt x="12676287" y="9285111"/>
                      <a:pt x="12620149" y="9285111"/>
                    </a:cubicBezTo>
                    <a:close/>
                    <a:moveTo>
                      <a:pt x="12400933" y="10255109"/>
                    </a:moveTo>
                    <a:cubicBezTo>
                      <a:pt x="12402132" y="10246995"/>
                      <a:pt x="12390703" y="10243820"/>
                      <a:pt x="12387528" y="10251370"/>
                    </a:cubicBezTo>
                    <a:lnTo>
                      <a:pt x="12233504" y="10610709"/>
                    </a:lnTo>
                    <a:cubicBezTo>
                      <a:pt x="12211248" y="10662629"/>
                      <a:pt x="12160172" y="10696273"/>
                      <a:pt x="12103682" y="10696222"/>
                    </a:cubicBezTo>
                    <a:lnTo>
                      <a:pt x="12038630" y="10696222"/>
                    </a:lnTo>
                    <a:cubicBezTo>
                      <a:pt x="12026766" y="10696233"/>
                      <a:pt x="12015691" y="10690278"/>
                      <a:pt x="12009155" y="10680376"/>
                    </a:cubicBezTo>
                    <a:cubicBezTo>
                      <a:pt x="12002620" y="10670473"/>
                      <a:pt x="12001500" y="10657949"/>
                      <a:pt x="12006175" y="10647045"/>
                    </a:cubicBezTo>
                    <a:lnTo>
                      <a:pt x="12196816" y="10202333"/>
                    </a:lnTo>
                    <a:lnTo>
                      <a:pt x="12266948" y="10026932"/>
                    </a:lnTo>
                    <a:cubicBezTo>
                      <a:pt x="12309818" y="9919794"/>
                      <a:pt x="12413594" y="9849548"/>
                      <a:pt x="12528991" y="9849555"/>
                    </a:cubicBezTo>
                    <a:lnTo>
                      <a:pt x="12711307" y="9849555"/>
                    </a:lnTo>
                    <a:cubicBezTo>
                      <a:pt x="12826704" y="9849548"/>
                      <a:pt x="12930480" y="9919794"/>
                      <a:pt x="12973350" y="10026932"/>
                    </a:cubicBezTo>
                    <a:lnTo>
                      <a:pt x="13043483" y="10202333"/>
                    </a:lnTo>
                    <a:lnTo>
                      <a:pt x="13234053" y="10647045"/>
                    </a:lnTo>
                    <a:cubicBezTo>
                      <a:pt x="13238727" y="10657949"/>
                      <a:pt x="13237607" y="10670473"/>
                      <a:pt x="13231073" y="10680376"/>
                    </a:cubicBezTo>
                    <a:cubicBezTo>
                      <a:pt x="13224537" y="10690278"/>
                      <a:pt x="13213462" y="10696233"/>
                      <a:pt x="13201597" y="10696222"/>
                    </a:cubicBezTo>
                    <a:lnTo>
                      <a:pt x="13136545" y="10696222"/>
                    </a:lnTo>
                    <a:cubicBezTo>
                      <a:pt x="13080107" y="10696216"/>
                      <a:pt x="13029101" y="10662583"/>
                      <a:pt x="13006863" y="10610709"/>
                    </a:cubicBezTo>
                    <a:lnTo>
                      <a:pt x="12852841" y="10251370"/>
                    </a:lnTo>
                    <a:cubicBezTo>
                      <a:pt x="12849595" y="10243820"/>
                      <a:pt x="12838236" y="10246995"/>
                      <a:pt x="12839365" y="10255109"/>
                    </a:cubicBezTo>
                    <a:lnTo>
                      <a:pt x="12902371" y="10696222"/>
                    </a:lnTo>
                    <a:lnTo>
                      <a:pt x="12969752" y="11504719"/>
                    </a:lnTo>
                    <a:cubicBezTo>
                      <a:pt x="12970560" y="11514541"/>
                      <a:pt x="12967222" y="11524253"/>
                      <a:pt x="12960548" y="11531504"/>
                    </a:cubicBezTo>
                    <a:cubicBezTo>
                      <a:pt x="12953874" y="11538755"/>
                      <a:pt x="12944470" y="11542883"/>
                      <a:pt x="12934615" y="11542889"/>
                    </a:cubicBezTo>
                    <a:lnTo>
                      <a:pt x="12880781" y="11542889"/>
                    </a:lnTo>
                    <a:cubicBezTo>
                      <a:pt x="12811799" y="11542898"/>
                      <a:pt x="12752922" y="11493033"/>
                      <a:pt x="12741575" y="11424990"/>
                    </a:cubicBezTo>
                    <a:lnTo>
                      <a:pt x="12627204" y="10737991"/>
                    </a:lnTo>
                    <a:cubicBezTo>
                      <a:pt x="12625864" y="10730089"/>
                      <a:pt x="12614575" y="10730089"/>
                      <a:pt x="12613235" y="10737991"/>
                    </a:cubicBezTo>
                    <a:lnTo>
                      <a:pt x="12498794" y="11424990"/>
                    </a:lnTo>
                    <a:cubicBezTo>
                      <a:pt x="12487442" y="11493059"/>
                      <a:pt x="12428526" y="11542932"/>
                      <a:pt x="12359517" y="11542889"/>
                    </a:cubicBezTo>
                    <a:lnTo>
                      <a:pt x="12305683" y="11542889"/>
                    </a:lnTo>
                    <a:cubicBezTo>
                      <a:pt x="12295828" y="11542883"/>
                      <a:pt x="12286424" y="11538755"/>
                      <a:pt x="12279750" y="11531504"/>
                    </a:cubicBezTo>
                    <a:cubicBezTo>
                      <a:pt x="12273076" y="11524253"/>
                      <a:pt x="12269738" y="11514541"/>
                      <a:pt x="12270546" y="11504719"/>
                    </a:cubicBezTo>
                    <a:lnTo>
                      <a:pt x="12337927" y="10696222"/>
                    </a:lnTo>
                    <a:lnTo>
                      <a:pt x="12400933" y="10255109"/>
                    </a:lnTo>
                    <a:close/>
                  </a:path>
                </a:pathLst>
              </a:custGeom>
              <a:solidFill>
                <a:srgbClr val="494F56"/>
              </a:solidFill>
            </p:spPr>
          </p:sp>
        </p:grpSp>
      </p:grpSp>
      <p:sp>
        <p:nvSpPr>
          <p:cNvPr id="15" name="TextBox 15"/>
          <p:cNvSpPr txBox="1"/>
          <p:nvPr/>
        </p:nvSpPr>
        <p:spPr>
          <a:xfrm>
            <a:off x="1028700" y="6709357"/>
            <a:ext cx="4779148" cy="1250950"/>
          </a:xfrm>
          <a:prstGeom prst="rect">
            <a:avLst/>
          </a:prstGeom>
        </p:spPr>
        <p:txBody>
          <a:bodyPr lIns="0" tIns="0" rIns="0" bIns="0" rtlCol="0" anchor="t">
            <a:spAutoFit/>
          </a:bodyPr>
          <a:lstStyle/>
          <a:p>
            <a:pPr algn="ctr">
              <a:lnSpc>
                <a:spcPts val="4900"/>
              </a:lnSpc>
            </a:pPr>
            <a:r>
              <a:rPr lang="en-US" sz="3500">
                <a:solidFill>
                  <a:srgbClr val="000000"/>
                </a:solidFill>
                <a:latin typeface="Arimo"/>
              </a:rPr>
              <a:t>Lifetime Prevalence:</a:t>
            </a:r>
          </a:p>
          <a:p>
            <a:pPr algn="ctr">
              <a:lnSpc>
                <a:spcPts val="4900"/>
              </a:lnSpc>
            </a:pPr>
            <a:r>
              <a:rPr lang="en-US" sz="3500">
                <a:solidFill>
                  <a:srgbClr val="000000"/>
                </a:solidFill>
                <a:latin typeface="Arimo Bold"/>
              </a:rPr>
              <a:t>1 out of 3</a:t>
            </a:r>
          </a:p>
        </p:txBody>
      </p:sp>
      <p:sp>
        <p:nvSpPr>
          <p:cNvPr id="16" name="TextBox 16"/>
          <p:cNvSpPr txBox="1"/>
          <p:nvPr/>
        </p:nvSpPr>
        <p:spPr>
          <a:xfrm>
            <a:off x="6754426" y="6709357"/>
            <a:ext cx="4779148" cy="1250950"/>
          </a:xfrm>
          <a:prstGeom prst="rect">
            <a:avLst/>
          </a:prstGeom>
        </p:spPr>
        <p:txBody>
          <a:bodyPr lIns="0" tIns="0" rIns="0" bIns="0" rtlCol="0" anchor="t">
            <a:spAutoFit/>
          </a:bodyPr>
          <a:lstStyle/>
          <a:p>
            <a:pPr algn="ctr">
              <a:lnSpc>
                <a:spcPts val="4900"/>
              </a:lnSpc>
            </a:pPr>
            <a:r>
              <a:rPr lang="en-US" sz="3500">
                <a:solidFill>
                  <a:srgbClr val="000000"/>
                </a:solidFill>
                <a:latin typeface="Arimo"/>
              </a:rPr>
              <a:t>12-Month Prevalence:</a:t>
            </a:r>
          </a:p>
          <a:p>
            <a:pPr algn="ctr">
              <a:lnSpc>
                <a:spcPts val="4900"/>
              </a:lnSpc>
            </a:pPr>
            <a:r>
              <a:rPr lang="en-US" sz="3500">
                <a:solidFill>
                  <a:srgbClr val="000000"/>
                </a:solidFill>
                <a:latin typeface="Arimo Bold"/>
              </a:rPr>
              <a:t>1 out of 6</a:t>
            </a:r>
          </a:p>
        </p:txBody>
      </p:sp>
      <p:sp>
        <p:nvSpPr>
          <p:cNvPr id="17" name="TextBox 17"/>
          <p:cNvSpPr txBox="1"/>
          <p:nvPr/>
        </p:nvSpPr>
        <p:spPr>
          <a:xfrm>
            <a:off x="12480152" y="6709357"/>
            <a:ext cx="4779148" cy="1250950"/>
          </a:xfrm>
          <a:prstGeom prst="rect">
            <a:avLst/>
          </a:prstGeom>
        </p:spPr>
        <p:txBody>
          <a:bodyPr lIns="0" tIns="0" rIns="0" bIns="0" rtlCol="0" anchor="t">
            <a:spAutoFit/>
          </a:bodyPr>
          <a:lstStyle/>
          <a:p>
            <a:pPr algn="ctr">
              <a:lnSpc>
                <a:spcPts val="4900"/>
              </a:lnSpc>
            </a:pPr>
            <a:r>
              <a:rPr lang="en-US" sz="3500">
                <a:solidFill>
                  <a:srgbClr val="000000"/>
                </a:solidFill>
                <a:latin typeface="Arimo"/>
              </a:rPr>
              <a:t>Acute Prevalence:</a:t>
            </a:r>
          </a:p>
          <a:p>
            <a:pPr algn="ctr">
              <a:lnSpc>
                <a:spcPts val="4900"/>
              </a:lnSpc>
            </a:pPr>
            <a:r>
              <a:rPr lang="en-US" sz="3500">
                <a:solidFill>
                  <a:srgbClr val="000000"/>
                </a:solidFill>
                <a:latin typeface="Arimo Bold"/>
              </a:rPr>
              <a:t>1 out of 50</a:t>
            </a:r>
          </a:p>
        </p:txBody>
      </p:sp>
      <p:sp>
        <p:nvSpPr>
          <p:cNvPr id="18" name="TextBox 18"/>
          <p:cNvSpPr txBox="1"/>
          <p:nvPr/>
        </p:nvSpPr>
        <p:spPr>
          <a:xfrm>
            <a:off x="660256" y="8429625"/>
            <a:ext cx="16599044" cy="1590675"/>
          </a:xfrm>
          <a:prstGeom prst="rect">
            <a:avLst/>
          </a:prstGeom>
        </p:spPr>
        <p:txBody>
          <a:bodyPr lIns="0" tIns="0" rIns="0" bIns="0" rtlCol="0" anchor="t">
            <a:spAutoFit/>
          </a:bodyPr>
          <a:lstStyle/>
          <a:p>
            <a:pPr algn="ctr">
              <a:lnSpc>
                <a:spcPts val="4200"/>
              </a:lnSpc>
            </a:pPr>
            <a:r>
              <a:rPr lang="en-US" sz="3000" dirty="0">
                <a:solidFill>
                  <a:srgbClr val="000000"/>
                </a:solidFill>
                <a:latin typeface="Tahoma" panose="020B0604030504040204" pitchFamily="34" charset="0"/>
                <a:ea typeface="Tahoma" panose="020B0604030504040204" pitchFamily="34" charset="0"/>
                <a:cs typeface="Tahoma" panose="020B0604030504040204" pitchFamily="34" charset="0"/>
              </a:rPr>
              <a:t>Data from PRAISE Investigators et. al. "Prevalence of abuse and intimate partner violence surgical evaluation (PRAISE) in </a:t>
            </a:r>
            <a:r>
              <a:rPr lang="en-US" sz="3000" dirty="0" err="1">
                <a:solidFill>
                  <a:srgbClr val="000000"/>
                </a:solidFill>
                <a:latin typeface="Tahoma" panose="020B0604030504040204" pitchFamily="34" charset="0"/>
                <a:ea typeface="Tahoma" panose="020B0604030504040204" pitchFamily="34" charset="0"/>
                <a:cs typeface="Tahoma" panose="020B0604030504040204" pitchFamily="34" charset="0"/>
              </a:rPr>
              <a:t>orthopaedic</a:t>
            </a:r>
            <a:r>
              <a:rPr lang="en-US" sz="3000" dirty="0">
                <a:solidFill>
                  <a:srgbClr val="000000"/>
                </a:solidFill>
                <a:latin typeface="Tahoma" panose="020B0604030504040204" pitchFamily="34" charset="0"/>
                <a:ea typeface="Tahoma" panose="020B0604030504040204" pitchFamily="34" charset="0"/>
                <a:cs typeface="Tahoma" panose="020B0604030504040204" pitchFamily="34" charset="0"/>
              </a:rPr>
              <a:t> fracture clinics: a multinational prevalence study.' </a:t>
            </a:r>
            <a:r>
              <a:rPr lang="en-US" sz="3000" b="1" dirty="0">
                <a:solidFill>
                  <a:srgbClr val="000000"/>
                </a:solidFill>
                <a:latin typeface="Tahoma" panose="020B0604030504040204" pitchFamily="34" charset="0"/>
                <a:ea typeface="Tahoma" panose="020B0604030504040204" pitchFamily="34" charset="0"/>
                <a:cs typeface="Tahoma" panose="020B0604030504040204" pitchFamily="34" charset="0"/>
              </a:rPr>
              <a:t>The Lancet</a:t>
            </a:r>
            <a:r>
              <a:rPr lang="en-US" sz="3000" dirty="0">
                <a:solidFill>
                  <a:srgbClr val="000000"/>
                </a:solidFill>
                <a:latin typeface="Tahoma" panose="020B0604030504040204" pitchFamily="34" charset="0"/>
                <a:ea typeface="Tahoma" panose="020B0604030504040204" pitchFamily="34" charset="0"/>
                <a:cs typeface="Tahoma" panose="020B0604030504040204" pitchFamily="34" charset="0"/>
              </a:rPr>
              <a:t>. 2013.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38543" y="933450"/>
            <a:ext cx="4820757" cy="2192020"/>
          </a:xfrm>
          <a:prstGeom prst="rect">
            <a:avLst/>
          </a:prstGeom>
        </p:spPr>
        <p:txBody>
          <a:bodyPr lIns="0" tIns="0" rIns="0" bIns="0" rtlCol="0" anchor="t">
            <a:spAutoFit/>
          </a:bodyPr>
          <a:lstStyle/>
          <a:p>
            <a:pPr algn="r">
              <a:lnSpc>
                <a:spcPts val="8840"/>
              </a:lnSpc>
            </a:pPr>
            <a:r>
              <a:rPr lang="en-US" sz="6500" spc="65">
                <a:solidFill>
                  <a:srgbClr val="FFFEFB"/>
                </a:solidFill>
                <a:latin typeface="Open Sans Bold"/>
              </a:rPr>
              <a:t>Campaign Stages</a:t>
            </a:r>
          </a:p>
        </p:txBody>
      </p:sp>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5623" flipH="1">
            <a:off x="11349318" y="1406188"/>
            <a:ext cx="7454051" cy="10744578"/>
          </a:xfrm>
          <a:prstGeom prst="rect">
            <a:avLst/>
          </a:prstGeom>
        </p:spPr>
      </p:pic>
      <p:sp>
        <p:nvSpPr>
          <p:cNvPr id="4" name="TextBox 4"/>
          <p:cNvSpPr txBox="1"/>
          <p:nvPr/>
        </p:nvSpPr>
        <p:spPr>
          <a:xfrm>
            <a:off x="1028700" y="571500"/>
            <a:ext cx="14782242"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Consequences of IPV for Women</a:t>
            </a:r>
          </a:p>
        </p:txBody>
      </p:sp>
      <p:sp>
        <p:nvSpPr>
          <p:cNvPr id="5" name="TextBox 5"/>
          <p:cNvSpPr txBox="1"/>
          <p:nvPr/>
        </p:nvSpPr>
        <p:spPr>
          <a:xfrm>
            <a:off x="1278523" y="2652725"/>
            <a:ext cx="15730954" cy="5805307"/>
          </a:xfrm>
          <a:prstGeom prst="rect">
            <a:avLst/>
          </a:prstGeom>
        </p:spPr>
        <p:txBody>
          <a:bodyPr lIns="0" tIns="0" rIns="0" bIns="0" rtlCol="0" anchor="t">
            <a:spAutoFit/>
          </a:bodyPr>
          <a:lstStyle/>
          <a:p>
            <a:pPr>
              <a:lnSpc>
                <a:spcPts val="6560"/>
              </a:lnSpc>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IPV negatively affects women's lives by increasing the likelihood of:</a:t>
            </a:r>
          </a:p>
          <a:p>
            <a:pPr marL="885191" lvl="1" indent="-442595">
              <a:lnSpc>
                <a:spcPts val="656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Death</a:t>
            </a:r>
          </a:p>
          <a:p>
            <a:pPr marL="885191" lvl="1" indent="-442595">
              <a:lnSpc>
                <a:spcPts val="656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Injuries</a:t>
            </a:r>
          </a:p>
          <a:p>
            <a:pPr marL="885191" lvl="1" indent="-442595">
              <a:lnSpc>
                <a:spcPts val="656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Poor physical and/or mental health</a:t>
            </a:r>
          </a:p>
          <a:p>
            <a:pPr marL="885191" lvl="1" indent="-442595">
              <a:lnSpc>
                <a:spcPts val="656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Engaging in poor health behaviours (e.g. substance use/abuse, high-risk sexual activities, over/under eating)</a:t>
            </a:r>
          </a:p>
          <a:p>
            <a:pPr marL="885190" lvl="1" indent="-442595">
              <a:lnSpc>
                <a:spcPts val="656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Social problems: homelessness/isolation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sp>
        <p:nvSpPr>
          <p:cNvPr id="2" name="TextBox 2"/>
          <p:cNvSpPr txBox="1"/>
          <p:nvPr/>
        </p:nvSpPr>
        <p:spPr>
          <a:xfrm>
            <a:off x="4998251" y="3955415"/>
            <a:ext cx="12954739" cy="2242820"/>
          </a:xfrm>
          <a:prstGeom prst="rect">
            <a:avLst/>
          </a:prstGeom>
        </p:spPr>
        <p:txBody>
          <a:bodyPr lIns="0" tIns="0" rIns="0" bIns="0" rtlCol="0" anchor="t">
            <a:spAutoFit/>
          </a:bodyPr>
          <a:lstStyle/>
          <a:p>
            <a:pPr>
              <a:lnSpc>
                <a:spcPts val="10880"/>
              </a:lnSpc>
            </a:pPr>
            <a:r>
              <a:rPr lang="en-US" sz="8000" b="1" spc="80" dirty="0">
                <a:solidFill>
                  <a:srgbClr val="FFFEFB"/>
                </a:solidFill>
                <a:latin typeface="Tahoma" panose="020B0604030504040204" pitchFamily="34" charset="0"/>
                <a:ea typeface="Tahoma" panose="020B0604030504040204" pitchFamily="34" charset="0"/>
                <a:cs typeface="Tahoma" panose="020B0604030504040204" pitchFamily="34" charset="0"/>
              </a:rPr>
              <a:t>Asking about IPV:</a:t>
            </a:r>
          </a:p>
          <a:p>
            <a:pPr>
              <a:lnSpc>
                <a:spcPts val="6800"/>
              </a:lnSpc>
            </a:pPr>
            <a:r>
              <a:rPr lang="en-US" sz="5000" spc="50" dirty="0">
                <a:solidFill>
                  <a:srgbClr val="FFFEFB"/>
                </a:solidFill>
                <a:latin typeface="Tahoma" panose="020B0604030504040204" pitchFamily="34" charset="0"/>
                <a:ea typeface="Tahoma" panose="020B0604030504040204" pitchFamily="34" charset="0"/>
                <a:cs typeface="Tahoma" panose="020B0604030504040204" pitchFamily="34" charset="0"/>
              </a:rPr>
              <a:t>How to create a safe space for disclosure</a:t>
            </a:r>
          </a:p>
        </p:txBody>
      </p:sp>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5056" flipH="1">
            <a:off x="-1182179" y="-573127"/>
            <a:ext cx="7454051" cy="107445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 y="1932075"/>
            <a:ext cx="11087100" cy="6422849"/>
          </a:xfrm>
          <a:prstGeom prst="rect">
            <a:avLst/>
          </a:prstGeom>
        </p:spPr>
        <p:txBody>
          <a:bodyPr wrap="square" lIns="0" tIns="0" rIns="0" bIns="0" rtlCol="0" anchor="t">
            <a:spAutoFit/>
          </a:bodyPr>
          <a:lstStyle/>
          <a:p>
            <a:pPr>
              <a:lnSpc>
                <a:spcPts val="13000"/>
              </a:lnSpc>
            </a:pPr>
            <a:r>
              <a:rPr lang="en-US" sz="6500" spc="65" dirty="0">
                <a:solidFill>
                  <a:srgbClr val="421142"/>
                </a:solidFill>
                <a:latin typeface="Tahoma" panose="020B0604030504040204" pitchFamily="34" charset="0"/>
                <a:ea typeface="Tahoma" panose="020B0604030504040204" pitchFamily="34" charset="0"/>
                <a:cs typeface="Tahoma" panose="020B0604030504040204" pitchFamily="34" charset="0"/>
              </a:rPr>
              <a:t>The best way to consistently identify IPV is to </a:t>
            </a:r>
          </a:p>
          <a:p>
            <a:pPr>
              <a:lnSpc>
                <a:spcPts val="13000"/>
              </a:lnSpc>
            </a:pPr>
            <a:r>
              <a:rPr lang="en-US" sz="6500" spc="65" dirty="0">
                <a:solidFill>
                  <a:srgbClr val="721172"/>
                </a:solidFill>
                <a:latin typeface="Tahoma" panose="020B0604030504040204" pitchFamily="34" charset="0"/>
                <a:ea typeface="Tahoma" panose="020B0604030504040204" pitchFamily="34" charset="0"/>
                <a:cs typeface="Tahoma" panose="020B0604030504040204" pitchFamily="34" charset="0"/>
              </a:rPr>
              <a:t>ask all female patients at every appointment.</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86498">
            <a:off x="10134621" y="5038420"/>
            <a:ext cx="10087243" cy="100872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40128" y="2722747"/>
            <a:ext cx="3775320" cy="608922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90455" y="2170302"/>
            <a:ext cx="5112219" cy="70879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WHEN</a:t>
            </a:r>
            <a:r>
              <a:rPr lang="en-US" sz="7000" b="1" dirty="0">
                <a:solidFill>
                  <a:srgbClr val="373435"/>
                </a:solidFill>
                <a:latin typeface="Tahoma" panose="020B0604030504040204" pitchFamily="34" charset="0"/>
                <a:ea typeface="Tahoma" panose="020B0604030504040204" pitchFamily="34" charset="0"/>
                <a:cs typeface="Tahoma" panose="020B0604030504040204" pitchFamily="34" charset="0"/>
              </a:rPr>
              <a:t> to ask about IPV</a:t>
            </a:r>
          </a:p>
        </p:txBody>
      </p:sp>
      <p:sp>
        <p:nvSpPr>
          <p:cNvPr id="3" name="TextBox 3"/>
          <p:cNvSpPr txBox="1"/>
          <p:nvPr/>
        </p:nvSpPr>
        <p:spPr>
          <a:xfrm>
            <a:off x="1447800" y="3198392"/>
            <a:ext cx="12939885" cy="4516493"/>
          </a:xfrm>
          <a:prstGeom prst="rect">
            <a:avLst/>
          </a:prstGeom>
        </p:spPr>
        <p:txBody>
          <a:bodyPr lIns="0" tIns="0" rIns="0" bIns="0" rtlCol="0" anchor="t">
            <a:spAutoFit/>
          </a:bodyPr>
          <a:lstStyle/>
          <a:p>
            <a:pPr marL="928371" lvl="1" indent="-464185">
              <a:lnSpc>
                <a:spcPts val="602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Ask about IPV at anytime during a fracture clinic appointment, however, mid-appointment may be most appropriate after a rapport has been established.</a:t>
            </a:r>
          </a:p>
          <a:p>
            <a:pPr>
              <a:lnSpc>
                <a:spcPts val="602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928370" lvl="1" indent="-464185">
              <a:lnSpc>
                <a:spcPts val="602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Be authentic to your own clinical voice.  Develop a routine and conversation starter that is comfortable for you.</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4172766" y="5052546"/>
            <a:ext cx="5916309" cy="532467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01900" y="5143500"/>
            <a:ext cx="5843876" cy="58438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01889" y="2542453"/>
            <a:ext cx="13284222" cy="3549650"/>
          </a:xfrm>
          <a:prstGeom prst="rect">
            <a:avLst/>
          </a:prstGeom>
        </p:spPr>
        <p:txBody>
          <a:bodyPr lIns="0" tIns="0" rIns="0" bIns="0" rtlCol="0" anchor="t">
            <a:spAutoFit/>
          </a:bodyPr>
          <a:lstStyle/>
          <a:p>
            <a:pPr marL="863601" lvl="1" indent="-431800">
              <a:lnSpc>
                <a:spcPts val="56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Ensure you are in a safe environment: no others present, including partners.</a:t>
            </a:r>
          </a:p>
          <a:p>
            <a:pPr marL="863601" lvl="1" indent="-431801">
              <a:lnSpc>
                <a:spcPts val="56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If partner won't leave, you can make a statement that reflects routine practice, even if it is not something you specifically need to have done.</a:t>
            </a:r>
          </a:p>
        </p:txBody>
      </p:sp>
      <p:grpSp>
        <p:nvGrpSpPr>
          <p:cNvPr id="8" name="Group 7">
            <a:extLst>
              <a:ext uri="{FF2B5EF4-FFF2-40B4-BE49-F238E27FC236}">
                <a16:creationId xmlns:a16="http://schemas.microsoft.com/office/drawing/2014/main" id="{1D5D0A98-FCEB-42F1-B745-83E662DAE1B9}"/>
              </a:ext>
            </a:extLst>
          </p:cNvPr>
          <p:cNvGrpSpPr/>
          <p:nvPr/>
        </p:nvGrpSpPr>
        <p:grpSpPr>
          <a:xfrm>
            <a:off x="2640127" y="6621819"/>
            <a:ext cx="13007746" cy="3070645"/>
            <a:chOff x="2640127" y="6706977"/>
            <a:chExt cx="13007746" cy="3070645"/>
          </a:xfrm>
        </p:grpSpPr>
        <p:grpSp>
          <p:nvGrpSpPr>
            <p:cNvPr id="4" name="Group 4"/>
            <p:cNvGrpSpPr/>
            <p:nvPr/>
          </p:nvGrpSpPr>
          <p:grpSpPr>
            <a:xfrm>
              <a:off x="2640127" y="6706977"/>
              <a:ext cx="13007746" cy="3070645"/>
              <a:chOff x="0" y="0"/>
              <a:chExt cx="4493675" cy="1060790"/>
            </a:xfrm>
          </p:grpSpPr>
          <p:sp>
            <p:nvSpPr>
              <p:cNvPr id="5" name="Freeform 5"/>
              <p:cNvSpPr/>
              <p:nvPr/>
            </p:nvSpPr>
            <p:spPr>
              <a:xfrm>
                <a:off x="0" y="0"/>
                <a:ext cx="4493675" cy="1060790"/>
              </a:xfrm>
              <a:custGeom>
                <a:avLst/>
                <a:gdLst/>
                <a:ahLst/>
                <a:cxnLst/>
                <a:rect l="l" t="t" r="r" b="b"/>
                <a:pathLst>
                  <a:path w="4493675" h="1060790">
                    <a:moveTo>
                      <a:pt x="4369215" y="1060790"/>
                    </a:moveTo>
                    <a:lnTo>
                      <a:pt x="124460" y="1060790"/>
                    </a:lnTo>
                    <a:cubicBezTo>
                      <a:pt x="55880" y="1060790"/>
                      <a:pt x="0" y="1004909"/>
                      <a:pt x="0" y="936330"/>
                    </a:cubicBezTo>
                    <a:lnTo>
                      <a:pt x="0" y="124460"/>
                    </a:lnTo>
                    <a:cubicBezTo>
                      <a:pt x="0" y="55880"/>
                      <a:pt x="55880" y="0"/>
                      <a:pt x="124460" y="0"/>
                    </a:cubicBezTo>
                    <a:lnTo>
                      <a:pt x="4369215" y="0"/>
                    </a:lnTo>
                    <a:cubicBezTo>
                      <a:pt x="4437795" y="0"/>
                      <a:pt x="4493675" y="55880"/>
                      <a:pt x="4493675" y="124460"/>
                    </a:cubicBezTo>
                    <a:lnTo>
                      <a:pt x="4493675" y="936330"/>
                    </a:lnTo>
                    <a:cubicBezTo>
                      <a:pt x="4493675" y="1004910"/>
                      <a:pt x="4437795" y="1060790"/>
                      <a:pt x="4369215" y="1060790"/>
                    </a:cubicBezTo>
                    <a:close/>
                  </a:path>
                </a:pathLst>
              </a:custGeom>
              <a:solidFill>
                <a:srgbClr val="421142"/>
              </a:solidFill>
            </p:spPr>
          </p:sp>
        </p:grpSp>
        <p:sp>
          <p:nvSpPr>
            <p:cNvPr id="6" name="TextBox 6"/>
            <p:cNvSpPr txBox="1"/>
            <p:nvPr/>
          </p:nvSpPr>
          <p:spPr>
            <a:xfrm>
              <a:off x="3174406" y="7202206"/>
              <a:ext cx="11939188" cy="2080185"/>
            </a:xfrm>
            <a:prstGeom prst="rect">
              <a:avLst/>
            </a:prstGeom>
          </p:spPr>
          <p:txBody>
            <a:bodyPr lIns="0" tIns="0" rIns="0" bIns="0" rtlCol="0" anchor="t">
              <a:spAutoFit/>
            </a:bodyPr>
            <a:lstStyle/>
            <a:p>
              <a:pPr algn="ctr">
                <a:lnSpc>
                  <a:spcPts val="5600"/>
                </a:lnSpc>
              </a:pPr>
              <a:r>
                <a:rPr lang="en-US" sz="4000" i="1" dirty="0">
                  <a:solidFill>
                    <a:srgbClr val="FFFFFF"/>
                  </a:solidFill>
                  <a:latin typeface="Tahoma" panose="020B0604030504040204" pitchFamily="34" charset="0"/>
                  <a:ea typeface="Tahoma" panose="020B0604030504040204" pitchFamily="34" charset="0"/>
                  <a:cs typeface="Tahoma" panose="020B0604030504040204" pitchFamily="34" charset="0"/>
                </a:rPr>
                <a:t>"Mr. Smith, at this point in time we need to take Mrs. Smith for an X-Ray.  Could you please wait in the waiting room?”</a:t>
              </a:r>
            </a:p>
          </p:txBody>
        </p:sp>
      </p:grpSp>
      <p:sp>
        <p:nvSpPr>
          <p:cNvPr id="7" name="TextBox 7"/>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WHERE </a:t>
            </a:r>
            <a:r>
              <a:rPr lang="en-US" sz="7000" b="1" dirty="0">
                <a:solidFill>
                  <a:srgbClr val="373435"/>
                </a:solidFill>
                <a:latin typeface="Tahoma" panose="020B0604030504040204" pitchFamily="34" charset="0"/>
                <a:ea typeface="Tahoma" panose="020B0604030504040204" pitchFamily="34" charset="0"/>
                <a:cs typeface="Tahoma" panose="020B0604030504040204" pitchFamily="34" charset="0"/>
              </a:rPr>
              <a:t>to ask about IPV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01889" y="3017520"/>
            <a:ext cx="13284222" cy="643894"/>
          </a:xfrm>
          <a:prstGeom prst="rect">
            <a:avLst/>
          </a:prstGeom>
        </p:spPr>
        <p:txBody>
          <a:bodyPr lIns="0" tIns="0" rIns="0" bIns="0" rtlCol="0" anchor="t">
            <a:spAutoFit/>
          </a:bodyPr>
          <a:lstStyle/>
          <a:p>
            <a:pPr algn="ctr">
              <a:lnSpc>
                <a:spcPts val="5600"/>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If there are injuries suggestive of IPV:</a:t>
            </a:r>
          </a:p>
        </p:txBody>
      </p:sp>
      <p:pic>
        <p:nvPicPr>
          <p:cNvPr id="3" name="Picture 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141087">
            <a:off x="12827957" y="6412615"/>
            <a:ext cx="5916309" cy="5324678"/>
          </a:xfrm>
          <a:prstGeom prst="rect">
            <a:avLst/>
          </a:prstGeom>
        </p:spPr>
      </p:pic>
      <p:pic>
        <p:nvPicPr>
          <p:cNvPr id="4" name="Picture 4"/>
          <p:cNvPicPr>
            <a:picLocks noChangeAspect="1"/>
          </p:cNvPicPr>
          <p:nvPr/>
        </p:nvPicPr>
        <p:blipFill>
          <a:blip r:embed="rId5">
            <a:alphaModFix amt="2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335000" y="6153016"/>
            <a:ext cx="5843876" cy="5843876"/>
          </a:xfrm>
          <a:prstGeom prst="rect">
            <a:avLst/>
          </a:prstGeom>
        </p:spPr>
      </p:pic>
      <p:grpSp>
        <p:nvGrpSpPr>
          <p:cNvPr id="11" name="Group 10">
            <a:extLst>
              <a:ext uri="{FF2B5EF4-FFF2-40B4-BE49-F238E27FC236}">
                <a16:creationId xmlns:a16="http://schemas.microsoft.com/office/drawing/2014/main" id="{FDC6F63A-2F7C-45B5-BBA9-70CDB9EEA61B}"/>
              </a:ext>
            </a:extLst>
          </p:cNvPr>
          <p:cNvGrpSpPr/>
          <p:nvPr/>
        </p:nvGrpSpPr>
        <p:grpSpPr>
          <a:xfrm>
            <a:off x="2640127" y="4663440"/>
            <a:ext cx="13007746" cy="3070645"/>
            <a:chOff x="2640127" y="4588988"/>
            <a:chExt cx="13007746" cy="3070645"/>
          </a:xfrm>
        </p:grpSpPr>
        <p:grpSp>
          <p:nvGrpSpPr>
            <p:cNvPr id="6" name="Group 6"/>
            <p:cNvGrpSpPr/>
            <p:nvPr/>
          </p:nvGrpSpPr>
          <p:grpSpPr>
            <a:xfrm>
              <a:off x="2640127" y="4588988"/>
              <a:ext cx="13007746" cy="3070645"/>
              <a:chOff x="0" y="-11501"/>
              <a:chExt cx="4493675" cy="1230311"/>
            </a:xfrm>
          </p:grpSpPr>
          <p:sp>
            <p:nvSpPr>
              <p:cNvPr id="7" name="Freeform 7"/>
              <p:cNvSpPr/>
              <p:nvPr/>
            </p:nvSpPr>
            <p:spPr>
              <a:xfrm>
                <a:off x="0" y="-11501"/>
                <a:ext cx="4493675" cy="1230311"/>
              </a:xfrm>
              <a:custGeom>
                <a:avLst/>
                <a:gdLst/>
                <a:ahLst/>
                <a:cxnLst/>
                <a:rect l="l" t="t" r="r" b="b"/>
                <a:pathLst>
                  <a:path w="4493675" h="1230311">
                    <a:moveTo>
                      <a:pt x="4369215" y="1230311"/>
                    </a:moveTo>
                    <a:lnTo>
                      <a:pt x="124460" y="1230311"/>
                    </a:lnTo>
                    <a:cubicBezTo>
                      <a:pt x="55880" y="1230311"/>
                      <a:pt x="0" y="1174431"/>
                      <a:pt x="0" y="1105851"/>
                    </a:cubicBezTo>
                    <a:lnTo>
                      <a:pt x="0" y="124460"/>
                    </a:lnTo>
                    <a:cubicBezTo>
                      <a:pt x="0" y="55880"/>
                      <a:pt x="55880" y="0"/>
                      <a:pt x="124460" y="0"/>
                    </a:cubicBezTo>
                    <a:lnTo>
                      <a:pt x="4369215" y="0"/>
                    </a:lnTo>
                    <a:cubicBezTo>
                      <a:pt x="4437795" y="0"/>
                      <a:pt x="4493675" y="55880"/>
                      <a:pt x="4493675" y="124460"/>
                    </a:cubicBezTo>
                    <a:lnTo>
                      <a:pt x="4493675" y="1105851"/>
                    </a:lnTo>
                    <a:cubicBezTo>
                      <a:pt x="4493675" y="1174431"/>
                      <a:pt x="4437795" y="1230311"/>
                      <a:pt x="4369215" y="1230311"/>
                    </a:cubicBezTo>
                    <a:close/>
                  </a:path>
                </a:pathLst>
              </a:custGeom>
              <a:solidFill>
                <a:srgbClr val="421142"/>
              </a:solidFill>
            </p:spPr>
          </p:sp>
        </p:grpSp>
        <p:sp>
          <p:nvSpPr>
            <p:cNvPr id="8" name="TextBox 8"/>
            <p:cNvSpPr txBox="1"/>
            <p:nvPr/>
          </p:nvSpPr>
          <p:spPr>
            <a:xfrm>
              <a:off x="3562522" y="5037727"/>
              <a:ext cx="11162955" cy="2103437"/>
            </a:xfrm>
            <a:prstGeom prst="rect">
              <a:avLst/>
            </a:prstGeom>
          </p:spPr>
          <p:txBody>
            <a:bodyPr lIns="0" tIns="0" rIns="0" bIns="0" rtlCol="0" anchor="t">
              <a:spAutoFit/>
            </a:bodyPr>
            <a:lstStyle/>
            <a:p>
              <a:pPr algn="ctr">
                <a:lnSpc>
                  <a:spcPts val="5600"/>
                </a:lnSpc>
              </a:pPr>
              <a:r>
                <a:rPr lang="en-US" sz="4000" i="1" dirty="0">
                  <a:solidFill>
                    <a:srgbClr val="FFFFFF"/>
                  </a:solidFill>
                  <a:latin typeface="Tahoma" panose="020B0604030504040204" pitchFamily="34" charset="0"/>
                  <a:ea typeface="Tahoma" panose="020B0604030504040204" pitchFamily="34" charset="0"/>
                  <a:cs typeface="Tahoma" panose="020B0604030504040204" pitchFamily="34" charset="0"/>
                </a:rPr>
                <a:t>“In my experience, often women get these kinds of injuries when someone has hit them.  </a:t>
              </a:r>
            </a:p>
            <a:p>
              <a:pPr algn="ctr">
                <a:lnSpc>
                  <a:spcPts val="5600"/>
                </a:lnSpc>
              </a:pPr>
              <a:r>
                <a:rPr lang="en-US" sz="4000" i="1" dirty="0">
                  <a:solidFill>
                    <a:srgbClr val="FFFFFF"/>
                  </a:solidFill>
                  <a:latin typeface="Tahoma" panose="020B0604030504040204" pitchFamily="34" charset="0"/>
                  <a:ea typeface="Tahoma" panose="020B0604030504040204" pitchFamily="34" charset="0"/>
                  <a:cs typeface="Tahoma" panose="020B0604030504040204" pitchFamily="34" charset="0"/>
                </a:rPr>
                <a:t>Has this happened to you?”</a:t>
              </a:r>
            </a:p>
          </p:txBody>
        </p:sp>
      </p:grpSp>
      <p:sp>
        <p:nvSpPr>
          <p:cNvPr id="9" name="TextBox 9"/>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HOW</a:t>
            </a:r>
            <a:r>
              <a:rPr lang="en-US" sz="7000" b="1" dirty="0">
                <a:solidFill>
                  <a:srgbClr val="373435"/>
                </a:solidFill>
                <a:latin typeface="Tahoma" panose="020B0604030504040204" pitchFamily="34" charset="0"/>
                <a:ea typeface="Tahoma" panose="020B0604030504040204" pitchFamily="34" charset="0"/>
                <a:cs typeface="Tahoma" panose="020B0604030504040204" pitchFamily="34" charset="0"/>
              </a:rPr>
              <a:t> to ask about IPV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143" y="3254951"/>
            <a:ext cx="8621857" cy="6930423"/>
          </a:xfrm>
          <a:prstGeom prst="rect">
            <a:avLst/>
          </a:prstGeom>
        </p:spPr>
        <p:txBody>
          <a:bodyPr lIns="0" tIns="0" rIns="0" bIns="0" rtlCol="0" anchor="t">
            <a:spAutoFit/>
          </a:bodyPr>
          <a:lstStyle/>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Sheila Sprague, Mohit Bhandari, Gina Agarwal, Deborah J. Cook,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Vanina</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Dal Bello–Haas, Samir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Faidi</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Diane Heels-</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Ansdell</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Norma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MacIntyre</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Paula McKay, Angela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Reitsma</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Patricia Schneider, Taryn Scott, Patricia Solomon,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Lehana</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Thabane, Andrew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Worster</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Natalie Fleming, Franca Mossuto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McMaster University, Hamilton ON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Brad A.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Petrisor</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Diana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Tikasz</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Hamilton Health Sciences, Hamilton ON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Gerard P.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Slobogean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(University of Maryland, Baltimore MD</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Prism S. Schneider, Richard E. Buckley, Leah Schultz, Tanja Harrison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University of Calgary, Calgary AB</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Andrew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Furey</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Kayla Cyr, Erin Baker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Memorial University of Newfoundland, St. John’s NL</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Jeremy A. Hall, Aaron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Nauth</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Milena Vicente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(St. Michael’s Hospital, Toronto ON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p:txBody>
      </p:sp>
      <p:sp>
        <p:nvSpPr>
          <p:cNvPr id="3" name="TextBox 3"/>
          <p:cNvSpPr txBox="1"/>
          <p:nvPr/>
        </p:nvSpPr>
        <p:spPr>
          <a:xfrm>
            <a:off x="9518938" y="3254951"/>
            <a:ext cx="8184824" cy="6494407"/>
          </a:xfrm>
          <a:prstGeom prst="rect">
            <a:avLst/>
          </a:prstGeom>
        </p:spPr>
        <p:txBody>
          <a:bodyPr lIns="0" tIns="0" rIns="0" bIns="0" rtlCol="0" anchor="t">
            <a:spAutoFit/>
          </a:bodyPr>
          <a:lstStyle/>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Debra L.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Sietsema</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The CORE Institute, Phoenix AZ</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Emil H.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Schemitsch</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Melanie MacNevin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London Health Sciences Centre, London ON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Anthony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Adili</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St. Joseph's Healthcare, Hamilton ON)</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Douglas Thomson, Trinity Wittman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Canadian </a:t>
            </a:r>
            <a:r>
              <a:rPr lang="en-US" sz="2400" b="1" dirty="0" err="1">
                <a:solidFill>
                  <a:srgbClr val="373435"/>
                </a:solidFill>
                <a:latin typeface="Tahoma" panose="020B0604030504040204" pitchFamily="34" charset="0"/>
                <a:ea typeface="Tahoma" panose="020B0604030504040204" pitchFamily="34" charset="0"/>
                <a:cs typeface="Tahoma" panose="020B0604030504040204" pitchFamily="34" charset="0"/>
              </a:rPr>
              <a:t>Orthopaedic</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 Association, Montreal QC</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Aparna Swaminathan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(University of Toronto, Toronto ON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Ari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Collerman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Hamilton Health Sciences, Hamilton ON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Nneka MacGregor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Women’s Centre for Social Justice, Toronto ON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a:p>
            <a:pPr marL="518160" lvl="1" indent="-259080">
              <a:lnSpc>
                <a:spcPts val="3359"/>
              </a:lnSpc>
              <a:buFont typeface="Arial"/>
              <a:buChar char="•"/>
            </a:pP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Sarah </a:t>
            </a:r>
            <a:r>
              <a:rPr lang="en-US" sz="2400" dirty="0" err="1">
                <a:solidFill>
                  <a:srgbClr val="373435"/>
                </a:solidFill>
                <a:latin typeface="Tahoma" panose="020B0604030504040204" pitchFamily="34" charset="0"/>
                <a:ea typeface="Tahoma" panose="020B0604030504040204" pitchFamily="34" charset="0"/>
                <a:cs typeface="Tahoma" panose="020B0604030504040204" pitchFamily="34" charset="0"/>
              </a:rPr>
              <a:t>Resendes</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 Gilbert (</a:t>
            </a:r>
            <a:r>
              <a:rPr lang="en-US" sz="2400" b="1" dirty="0">
                <a:solidFill>
                  <a:srgbClr val="373435"/>
                </a:solidFill>
                <a:latin typeface="Tahoma" panose="020B0604030504040204" pitchFamily="34" charset="0"/>
                <a:ea typeface="Tahoma" panose="020B0604030504040204" pitchFamily="34" charset="0"/>
                <a:cs typeface="Tahoma" panose="020B0604030504040204" pitchFamily="34" charset="0"/>
              </a:rPr>
              <a:t>Domestic Assault Review Team, Waterloo ON</a:t>
            </a:r>
            <a:r>
              <a:rPr lang="en-US" sz="2400" dirty="0">
                <a:solidFill>
                  <a:srgbClr val="373435"/>
                </a:solidFill>
                <a:latin typeface="Tahoma" panose="020B0604030504040204" pitchFamily="34" charset="0"/>
                <a:ea typeface="Tahoma" panose="020B0604030504040204" pitchFamily="34" charset="0"/>
                <a:cs typeface="Tahoma" panose="020B0604030504040204" pitchFamily="34" charset="0"/>
              </a:rPr>
              <a:t>)</a:t>
            </a:r>
          </a:p>
        </p:txBody>
      </p:sp>
      <p:grpSp>
        <p:nvGrpSpPr>
          <p:cNvPr id="6" name="Group 6"/>
          <p:cNvGrpSpPr/>
          <p:nvPr/>
        </p:nvGrpSpPr>
        <p:grpSpPr>
          <a:xfrm>
            <a:off x="0" y="0"/>
            <a:ext cx="18288000" cy="2903855"/>
            <a:chOff x="0" y="0"/>
            <a:chExt cx="6369088" cy="1913890"/>
          </a:xfrm>
        </p:grpSpPr>
        <p:sp>
          <p:nvSpPr>
            <p:cNvPr id="7" name="Freeform 7"/>
            <p:cNvSpPr/>
            <p:nvPr/>
          </p:nvSpPr>
          <p:spPr>
            <a:xfrm>
              <a:off x="0" y="0"/>
              <a:ext cx="6369088" cy="1913890"/>
            </a:xfrm>
            <a:custGeom>
              <a:avLst/>
              <a:gdLst/>
              <a:ahLst/>
              <a:cxnLst/>
              <a:rect l="l" t="t" r="r" b="b"/>
              <a:pathLst>
                <a:path w="6369088" h="1913890">
                  <a:moveTo>
                    <a:pt x="0" y="0"/>
                  </a:moveTo>
                  <a:lnTo>
                    <a:pt x="6369088" y="0"/>
                  </a:lnTo>
                  <a:lnTo>
                    <a:pt x="6369088" y="1913890"/>
                  </a:lnTo>
                  <a:lnTo>
                    <a:pt x="0" y="1913890"/>
                  </a:lnTo>
                  <a:close/>
                </a:path>
              </a:pathLst>
            </a:custGeom>
            <a:solidFill>
              <a:srgbClr val="421142"/>
            </a:solidFill>
          </p:spPr>
          <p:txBody>
            <a:bodyPr/>
            <a:lstStyle/>
            <a:p>
              <a:endParaRPr lang="en-US" dirty="0"/>
            </a:p>
          </p:txBody>
        </p:sp>
      </p:grpSp>
      <p:grpSp>
        <p:nvGrpSpPr>
          <p:cNvPr id="10" name="Group 9">
            <a:extLst>
              <a:ext uri="{FF2B5EF4-FFF2-40B4-BE49-F238E27FC236}">
                <a16:creationId xmlns:a16="http://schemas.microsoft.com/office/drawing/2014/main" id="{C9EAB34D-561E-4C94-86E8-6AF76E61CC01}"/>
              </a:ext>
            </a:extLst>
          </p:cNvPr>
          <p:cNvGrpSpPr/>
          <p:nvPr/>
        </p:nvGrpSpPr>
        <p:grpSpPr>
          <a:xfrm>
            <a:off x="522143" y="251747"/>
            <a:ext cx="15863091" cy="2400359"/>
            <a:chOff x="522143" y="503496"/>
            <a:chExt cx="15863091" cy="2400359"/>
          </a:xfrm>
        </p:grpSpPr>
        <p:sp>
          <p:nvSpPr>
            <p:cNvPr id="8" name="TextBox 8"/>
            <p:cNvSpPr txBox="1"/>
            <p:nvPr/>
          </p:nvSpPr>
          <p:spPr>
            <a:xfrm>
              <a:off x="522143" y="503496"/>
              <a:ext cx="7797148" cy="866199"/>
            </a:xfrm>
            <a:prstGeom prst="rect">
              <a:avLst/>
            </a:prstGeom>
          </p:spPr>
          <p:txBody>
            <a:bodyPr lIns="0" tIns="0" rIns="0" bIns="0" rtlCol="0" anchor="t">
              <a:spAutoFit/>
            </a:bodyPr>
            <a:lstStyle/>
            <a:p>
              <a:pPr>
                <a:lnSpc>
                  <a:spcPts val="7480"/>
                </a:lnSpc>
              </a:pPr>
              <a:r>
                <a:rPr lang="en-US" sz="5500" b="1" spc="55" dirty="0">
                  <a:solidFill>
                    <a:srgbClr val="FFFEFB"/>
                  </a:solidFill>
                  <a:latin typeface="Tahoma" panose="020B0604030504040204" pitchFamily="34" charset="0"/>
                  <a:ea typeface="Tahoma" panose="020B0604030504040204" pitchFamily="34" charset="0"/>
                  <a:cs typeface="Tahoma" panose="020B0604030504040204" pitchFamily="34" charset="0"/>
                </a:rPr>
                <a:t>Acknowledgements</a:t>
              </a:r>
            </a:p>
          </p:txBody>
        </p:sp>
        <p:sp>
          <p:nvSpPr>
            <p:cNvPr id="9" name="TextBox 9"/>
            <p:cNvSpPr txBox="1"/>
            <p:nvPr/>
          </p:nvSpPr>
          <p:spPr>
            <a:xfrm>
              <a:off x="1028700" y="1369695"/>
              <a:ext cx="15356534" cy="1534160"/>
            </a:xfrm>
            <a:prstGeom prst="rect">
              <a:avLst/>
            </a:prstGeom>
          </p:spPr>
          <p:txBody>
            <a:bodyPr lIns="0" tIns="0" rIns="0" bIns="0" rtlCol="0" anchor="t">
              <a:spAutoFit/>
            </a:bodyPr>
            <a:lstStyle/>
            <a:p>
              <a:pPr>
                <a:lnSpc>
                  <a:spcPts val="6120"/>
                </a:lnSpc>
              </a:pPr>
              <a:r>
                <a:rPr lang="en-US" sz="4500" spc="44" dirty="0">
                  <a:solidFill>
                    <a:srgbClr val="FFFEFB"/>
                  </a:solidFill>
                  <a:latin typeface="Tahoma" panose="020B0604030504040204" pitchFamily="34" charset="0"/>
                  <a:ea typeface="Tahoma" panose="020B0604030504040204" pitchFamily="34" charset="0"/>
                  <a:cs typeface="Tahoma" panose="020B0604030504040204" pitchFamily="34" charset="0"/>
                </a:rPr>
                <a:t>The EDUCATE Program was made possible by the following individuals:</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01889" y="3017402"/>
            <a:ext cx="13284222" cy="643894"/>
          </a:xfrm>
          <a:prstGeom prst="rect">
            <a:avLst/>
          </a:prstGeom>
        </p:spPr>
        <p:txBody>
          <a:bodyPr lIns="0" tIns="0" rIns="0" bIns="0" rtlCol="0" anchor="t">
            <a:spAutoFit/>
          </a:bodyPr>
          <a:lstStyle/>
          <a:p>
            <a:pPr algn="ctr">
              <a:lnSpc>
                <a:spcPts val="5600"/>
              </a:lnSpc>
            </a:pP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If the injuries are </a:t>
            </a:r>
            <a:r>
              <a:rPr lang="en-US" sz="4000" b="1" dirty="0">
                <a:solidFill>
                  <a:srgbClr val="000000"/>
                </a:solidFill>
                <a:latin typeface="Tahoma" panose="020B0604030504040204" pitchFamily="34" charset="0"/>
                <a:ea typeface="Tahoma" panose="020B0604030504040204" pitchFamily="34" charset="0"/>
                <a:cs typeface="Tahoma" panose="020B0604030504040204" pitchFamily="34" charset="0"/>
              </a:rPr>
              <a:t>not</a:t>
            </a: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 suggestive of IPV:</a:t>
            </a:r>
          </a:p>
        </p:txBody>
      </p:sp>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2598854" y="5403098"/>
            <a:ext cx="5916309" cy="5324678"/>
          </a:xfrm>
          <a:prstGeom prst="rect">
            <a:avLst/>
          </a:prstGeom>
        </p:spPr>
      </p:pic>
      <p:pic>
        <p:nvPicPr>
          <p:cNvPr id="4" name="Picture 4"/>
          <p:cNvPicPr>
            <a:picLocks noChangeAspect="1"/>
          </p:cNvPicPr>
          <p:nvPr/>
        </p:nvPicPr>
        <p:blipFill>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0200" y="5143500"/>
            <a:ext cx="5843876" cy="5843876"/>
          </a:xfrm>
          <a:prstGeom prst="rect">
            <a:avLst/>
          </a:prstGeom>
        </p:spPr>
      </p:pic>
      <p:grpSp>
        <p:nvGrpSpPr>
          <p:cNvPr id="5" name="Group 5"/>
          <p:cNvGrpSpPr/>
          <p:nvPr/>
        </p:nvGrpSpPr>
        <p:grpSpPr>
          <a:xfrm>
            <a:off x="2209800" y="4665961"/>
            <a:ext cx="14119544" cy="3070645"/>
            <a:chOff x="0" y="0"/>
            <a:chExt cx="18826058" cy="4094193"/>
          </a:xfrm>
        </p:grpSpPr>
        <p:grpSp>
          <p:nvGrpSpPr>
            <p:cNvPr id="6" name="Group 6"/>
            <p:cNvGrpSpPr/>
            <p:nvPr/>
          </p:nvGrpSpPr>
          <p:grpSpPr>
            <a:xfrm>
              <a:off x="0" y="0"/>
              <a:ext cx="18826058" cy="4094193"/>
              <a:chOff x="0" y="0"/>
              <a:chExt cx="4877758" cy="1230311"/>
            </a:xfrm>
          </p:grpSpPr>
          <p:sp>
            <p:nvSpPr>
              <p:cNvPr id="7" name="Freeform 7"/>
              <p:cNvSpPr/>
              <p:nvPr/>
            </p:nvSpPr>
            <p:spPr>
              <a:xfrm>
                <a:off x="0" y="0"/>
                <a:ext cx="4877758" cy="1230311"/>
              </a:xfrm>
              <a:custGeom>
                <a:avLst/>
                <a:gdLst/>
                <a:ahLst/>
                <a:cxnLst/>
                <a:rect l="l" t="t" r="r" b="b"/>
                <a:pathLst>
                  <a:path w="4877758" h="1230311">
                    <a:moveTo>
                      <a:pt x="4753298" y="1230311"/>
                    </a:moveTo>
                    <a:lnTo>
                      <a:pt x="124460" y="1230311"/>
                    </a:lnTo>
                    <a:cubicBezTo>
                      <a:pt x="55880" y="1230311"/>
                      <a:pt x="0" y="1174431"/>
                      <a:pt x="0" y="1105851"/>
                    </a:cubicBezTo>
                    <a:lnTo>
                      <a:pt x="0" y="124460"/>
                    </a:lnTo>
                    <a:cubicBezTo>
                      <a:pt x="0" y="55880"/>
                      <a:pt x="55880" y="0"/>
                      <a:pt x="124460" y="0"/>
                    </a:cubicBezTo>
                    <a:lnTo>
                      <a:pt x="4753299" y="0"/>
                    </a:lnTo>
                    <a:cubicBezTo>
                      <a:pt x="4821879" y="0"/>
                      <a:pt x="4877758" y="55880"/>
                      <a:pt x="4877758" y="124460"/>
                    </a:cubicBezTo>
                    <a:lnTo>
                      <a:pt x="4877758" y="1105851"/>
                    </a:lnTo>
                    <a:cubicBezTo>
                      <a:pt x="4877758" y="1174431"/>
                      <a:pt x="4821879" y="1230311"/>
                      <a:pt x="4753299" y="1230311"/>
                    </a:cubicBezTo>
                    <a:close/>
                  </a:path>
                </a:pathLst>
              </a:custGeom>
              <a:solidFill>
                <a:srgbClr val="421142"/>
              </a:solidFill>
            </p:spPr>
          </p:sp>
        </p:grpSp>
        <p:sp>
          <p:nvSpPr>
            <p:cNvPr id="8" name="TextBox 8"/>
            <p:cNvSpPr txBox="1"/>
            <p:nvPr/>
          </p:nvSpPr>
          <p:spPr>
            <a:xfrm>
              <a:off x="1489566" y="185399"/>
              <a:ext cx="15846926" cy="3647196"/>
            </a:xfrm>
            <a:prstGeom prst="rect">
              <a:avLst/>
            </a:prstGeom>
          </p:spPr>
          <p:txBody>
            <a:bodyPr lIns="0" tIns="0" rIns="0" bIns="0" rtlCol="0" anchor="t">
              <a:spAutoFit/>
            </a:bodyPr>
            <a:lstStyle/>
            <a:p>
              <a:pPr algn="ctr">
                <a:lnSpc>
                  <a:spcPts val="5492"/>
                </a:lnSpc>
              </a:pPr>
              <a:r>
                <a:rPr lang="en-US" sz="3923" i="1" dirty="0">
                  <a:solidFill>
                    <a:srgbClr val="FFFFFF"/>
                  </a:solidFill>
                  <a:latin typeface="Tahoma" panose="020B0604030504040204" pitchFamily="34" charset="0"/>
                  <a:ea typeface="Tahoma" panose="020B0604030504040204" pitchFamily="34" charset="0"/>
                  <a:cs typeface="Tahoma" panose="020B0604030504040204" pitchFamily="34" charset="0"/>
                </a:rPr>
                <a:t>"We know violence in the home affects many women and directly affects health.  </a:t>
              </a:r>
            </a:p>
            <a:p>
              <a:pPr algn="ctr">
                <a:lnSpc>
                  <a:spcPts val="5492"/>
                </a:lnSpc>
              </a:pPr>
              <a:r>
                <a:rPr lang="en-US" sz="3923" i="1" dirty="0">
                  <a:solidFill>
                    <a:srgbClr val="FFFFFF"/>
                  </a:solidFill>
                  <a:latin typeface="Tahoma" panose="020B0604030504040204" pitchFamily="34" charset="0"/>
                  <a:ea typeface="Tahoma" panose="020B0604030504040204" pitchFamily="34" charset="0"/>
                  <a:cs typeface="Tahoma" panose="020B0604030504040204" pitchFamily="34" charset="0"/>
                </a:rPr>
                <a:t>Have you ever experienced being hurt physically or emotionally at home?"</a:t>
              </a:r>
            </a:p>
          </p:txBody>
        </p:sp>
      </p:grpSp>
      <p:sp>
        <p:nvSpPr>
          <p:cNvPr id="9" name="TextBox 9"/>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HOW</a:t>
            </a:r>
            <a:r>
              <a:rPr lang="en-US" sz="7000" b="1" dirty="0">
                <a:solidFill>
                  <a:srgbClr val="373435"/>
                </a:solidFill>
                <a:latin typeface="Tahoma" panose="020B0604030504040204" pitchFamily="34" charset="0"/>
                <a:ea typeface="Tahoma" panose="020B0604030504040204" pitchFamily="34" charset="0"/>
                <a:cs typeface="Tahoma" panose="020B0604030504040204" pitchFamily="34" charset="0"/>
              </a:rPr>
              <a:t> to ask about IPV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EFB"/>
        </a:solidFill>
        <a:effectLst/>
      </p:bgPr>
    </p:bg>
    <p:spTree>
      <p:nvGrpSpPr>
        <p:cNvPr id="1" name=""/>
        <p:cNvGrpSpPr/>
        <p:nvPr/>
      </p:nvGrpSpPr>
      <p:grpSpPr>
        <a:xfrm>
          <a:off x="0" y="0"/>
          <a:ext cx="0" cy="0"/>
          <a:chOff x="0" y="0"/>
          <a:chExt cx="0" cy="0"/>
        </a:xfrm>
      </p:grpSpPr>
      <p:grpSp>
        <p:nvGrpSpPr>
          <p:cNvPr id="2" name="Group 2"/>
          <p:cNvGrpSpPr/>
          <p:nvPr/>
        </p:nvGrpSpPr>
        <p:grpSpPr>
          <a:xfrm>
            <a:off x="0" y="5080462"/>
            <a:ext cx="18288000" cy="5197797"/>
            <a:chOff x="0" y="0"/>
            <a:chExt cx="7054504" cy="1758267"/>
          </a:xfrm>
        </p:grpSpPr>
        <p:sp>
          <p:nvSpPr>
            <p:cNvPr id="3" name="Freeform 3"/>
            <p:cNvSpPr/>
            <p:nvPr/>
          </p:nvSpPr>
          <p:spPr>
            <a:xfrm>
              <a:off x="0" y="0"/>
              <a:ext cx="7054504" cy="1758267"/>
            </a:xfrm>
            <a:custGeom>
              <a:avLst/>
              <a:gdLst/>
              <a:ahLst/>
              <a:cxnLst/>
              <a:rect l="l" t="t" r="r" b="b"/>
              <a:pathLst>
                <a:path w="7054504" h="1758267">
                  <a:moveTo>
                    <a:pt x="0" y="0"/>
                  </a:moveTo>
                  <a:lnTo>
                    <a:pt x="7054504" y="0"/>
                  </a:lnTo>
                  <a:lnTo>
                    <a:pt x="7054504" y="1758267"/>
                  </a:lnTo>
                  <a:lnTo>
                    <a:pt x="0" y="1758267"/>
                  </a:lnTo>
                  <a:close/>
                </a:path>
              </a:pathLst>
            </a:custGeom>
            <a:solidFill>
              <a:srgbClr val="421142"/>
            </a:solidFill>
          </p:spPr>
        </p:sp>
      </p:grpSp>
      <p:grpSp>
        <p:nvGrpSpPr>
          <p:cNvPr id="4" name="Group 4"/>
          <p:cNvGrpSpPr/>
          <p:nvPr/>
        </p:nvGrpSpPr>
        <p:grpSpPr>
          <a:xfrm>
            <a:off x="7549821" y="419100"/>
            <a:ext cx="3188358" cy="1219200"/>
            <a:chOff x="0" y="0"/>
            <a:chExt cx="4251144" cy="162560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25544" y="0"/>
              <a:ext cx="1625600" cy="1625600"/>
            </a:xfrm>
            <a:prstGeom prst="rect">
              <a:avLst/>
            </a:prstGeom>
          </p:spPr>
        </p:pic>
        <p:sp>
          <p:nvSpPr>
            <p:cNvPr id="6" name="TextBox 6"/>
            <p:cNvSpPr txBox="1"/>
            <p:nvPr/>
          </p:nvSpPr>
          <p:spPr>
            <a:xfrm>
              <a:off x="0" y="-171450"/>
              <a:ext cx="2625544" cy="1797050"/>
            </a:xfrm>
            <a:prstGeom prst="rect">
              <a:avLst/>
            </a:prstGeom>
          </p:spPr>
          <p:txBody>
            <a:bodyPr lIns="0" tIns="0" rIns="0" bIns="0" rtlCol="0" anchor="t">
              <a:spAutoFit/>
            </a:bodyPr>
            <a:lstStyle/>
            <a:p>
              <a:pPr algn="ctr">
                <a:lnSpc>
                  <a:spcPts val="11200"/>
                </a:lnSpc>
              </a:pPr>
              <a:r>
                <a:rPr lang="en-US" sz="8000">
                  <a:solidFill>
                    <a:srgbClr val="864886"/>
                  </a:solidFill>
                  <a:latin typeface="Glacial Indifference Bold"/>
                </a:rPr>
                <a:t>DO</a:t>
              </a:r>
            </a:p>
          </p:txBody>
        </p:sp>
      </p:grpSp>
      <p:sp>
        <p:nvSpPr>
          <p:cNvPr id="7" name="TextBox 7"/>
          <p:cNvSpPr txBox="1"/>
          <p:nvPr/>
        </p:nvSpPr>
        <p:spPr>
          <a:xfrm>
            <a:off x="1199260" y="2575121"/>
            <a:ext cx="4424010" cy="644728"/>
          </a:xfrm>
          <a:prstGeom prst="rect">
            <a:avLst/>
          </a:prstGeom>
        </p:spPr>
        <p:txBody>
          <a:bodyPr lIns="0" tIns="0" rIns="0" bIns="0" rtlCol="0" anchor="t">
            <a:spAutoFit/>
          </a:bodyPr>
          <a:lstStyle/>
          <a:p>
            <a:pPr marL="0" lvl="0" indent="0" algn="ctr">
              <a:lnSpc>
                <a:spcPts val="5841"/>
              </a:lnSpc>
              <a:spcBef>
                <a:spcPct val="0"/>
              </a:spcBef>
            </a:pPr>
            <a:r>
              <a:rPr lang="en-US" sz="3300" b="1" spc="132" dirty="0">
                <a:solidFill>
                  <a:srgbClr val="864886"/>
                </a:solidFill>
                <a:latin typeface="Tahoma" panose="020B0604030504040204" pitchFamily="34" charset="0"/>
                <a:ea typeface="Tahoma" panose="020B0604030504040204" pitchFamily="34" charset="0"/>
                <a:cs typeface="Tahoma" panose="020B0604030504040204" pitchFamily="34" charset="0"/>
              </a:rPr>
              <a:t>BE CONFIDENT</a:t>
            </a:r>
          </a:p>
        </p:txBody>
      </p:sp>
      <p:sp>
        <p:nvSpPr>
          <p:cNvPr id="8" name="TextBox 8"/>
          <p:cNvSpPr txBox="1"/>
          <p:nvPr/>
        </p:nvSpPr>
        <p:spPr>
          <a:xfrm>
            <a:off x="6931995" y="2575121"/>
            <a:ext cx="4424010" cy="644728"/>
          </a:xfrm>
          <a:prstGeom prst="rect">
            <a:avLst/>
          </a:prstGeom>
        </p:spPr>
        <p:txBody>
          <a:bodyPr lIns="0" tIns="0" rIns="0" bIns="0" rtlCol="0" anchor="t">
            <a:spAutoFit/>
          </a:bodyPr>
          <a:lstStyle/>
          <a:p>
            <a:pPr marL="0" lvl="0" indent="0" algn="ctr">
              <a:lnSpc>
                <a:spcPts val="5841"/>
              </a:lnSpc>
              <a:spcBef>
                <a:spcPct val="0"/>
              </a:spcBef>
            </a:pPr>
            <a:r>
              <a:rPr lang="en-US" sz="3300" b="1" spc="132" dirty="0">
                <a:solidFill>
                  <a:srgbClr val="864886"/>
                </a:solidFill>
                <a:latin typeface="Tahoma" panose="020B0604030504040204" pitchFamily="34" charset="0"/>
                <a:ea typeface="Tahoma" panose="020B0604030504040204" pitchFamily="34" charset="0"/>
                <a:cs typeface="Tahoma" panose="020B0604030504040204" pitchFamily="34" charset="0"/>
              </a:rPr>
              <a:t>BE COMFORTABLE</a:t>
            </a:r>
          </a:p>
        </p:txBody>
      </p:sp>
      <p:sp>
        <p:nvSpPr>
          <p:cNvPr id="9" name="TextBox 9"/>
          <p:cNvSpPr txBox="1"/>
          <p:nvPr/>
        </p:nvSpPr>
        <p:spPr>
          <a:xfrm>
            <a:off x="12664729" y="2575121"/>
            <a:ext cx="4424010" cy="644728"/>
          </a:xfrm>
          <a:prstGeom prst="rect">
            <a:avLst/>
          </a:prstGeom>
        </p:spPr>
        <p:txBody>
          <a:bodyPr lIns="0" tIns="0" rIns="0" bIns="0" rtlCol="0" anchor="t">
            <a:spAutoFit/>
          </a:bodyPr>
          <a:lstStyle/>
          <a:p>
            <a:pPr algn="ctr">
              <a:lnSpc>
                <a:spcPts val="5841"/>
              </a:lnSpc>
            </a:pPr>
            <a:r>
              <a:rPr lang="en-US" sz="3300" b="1" spc="132" dirty="0">
                <a:solidFill>
                  <a:srgbClr val="864886"/>
                </a:solidFill>
                <a:latin typeface="Tahoma" panose="020B0604030504040204" pitchFamily="34" charset="0"/>
                <a:ea typeface="Tahoma" panose="020B0604030504040204" pitchFamily="34" charset="0"/>
                <a:cs typeface="Tahoma" panose="020B0604030504040204" pitchFamily="34" charset="0"/>
              </a:rPr>
              <a:t>BE SUPPORTIVE</a:t>
            </a:r>
          </a:p>
        </p:txBody>
      </p:sp>
      <p:sp>
        <p:nvSpPr>
          <p:cNvPr id="10" name="TextBox 10"/>
          <p:cNvSpPr txBox="1"/>
          <p:nvPr/>
        </p:nvSpPr>
        <p:spPr>
          <a:xfrm>
            <a:off x="1199260" y="7679361"/>
            <a:ext cx="4424010" cy="1415288"/>
          </a:xfrm>
          <a:prstGeom prst="rect">
            <a:avLst/>
          </a:prstGeom>
        </p:spPr>
        <p:txBody>
          <a:bodyPr lIns="0" tIns="0" rIns="0" bIns="0" rtlCol="0" anchor="t">
            <a:spAutoFit/>
          </a:bodyPr>
          <a:lstStyle/>
          <a:p>
            <a:pPr algn="ctr">
              <a:lnSpc>
                <a:spcPts val="5841"/>
              </a:lnSpc>
            </a:pPr>
            <a:r>
              <a:rPr lang="en-US" sz="3300" b="1" spc="132" dirty="0">
                <a:solidFill>
                  <a:srgbClr val="FFFEFB"/>
                </a:solidFill>
                <a:latin typeface="Tahoma" panose="020B0604030504040204" pitchFamily="34" charset="0"/>
                <a:ea typeface="Tahoma" panose="020B0604030504040204" pitchFamily="34" charset="0"/>
                <a:cs typeface="Tahoma" panose="020B0604030504040204" pitchFamily="34" charset="0"/>
              </a:rPr>
              <a:t>USE JUDGEMENTAL WORDS</a:t>
            </a:r>
          </a:p>
        </p:txBody>
      </p:sp>
      <p:sp>
        <p:nvSpPr>
          <p:cNvPr id="11" name="TextBox 11"/>
          <p:cNvSpPr txBox="1"/>
          <p:nvPr/>
        </p:nvSpPr>
        <p:spPr>
          <a:xfrm>
            <a:off x="6931995" y="7311061"/>
            <a:ext cx="4424010" cy="2151888"/>
          </a:xfrm>
          <a:prstGeom prst="rect">
            <a:avLst/>
          </a:prstGeom>
        </p:spPr>
        <p:txBody>
          <a:bodyPr lIns="0" tIns="0" rIns="0" bIns="0" rtlCol="0" anchor="t">
            <a:spAutoFit/>
          </a:bodyPr>
          <a:lstStyle/>
          <a:p>
            <a:pPr marL="0" lvl="0" indent="0" algn="ctr">
              <a:lnSpc>
                <a:spcPts val="5841"/>
              </a:lnSpc>
              <a:spcBef>
                <a:spcPct val="0"/>
              </a:spcBef>
            </a:pPr>
            <a:r>
              <a:rPr lang="en-US" sz="3300" b="1" spc="132" dirty="0">
                <a:solidFill>
                  <a:srgbClr val="FFFEFB"/>
                </a:solidFill>
                <a:latin typeface="Tahoma" panose="020B0604030504040204" pitchFamily="34" charset="0"/>
                <a:ea typeface="Tahoma" panose="020B0604030504040204" pitchFamily="34" charset="0"/>
                <a:cs typeface="Tahoma" panose="020B0604030504040204" pitchFamily="34" charset="0"/>
              </a:rPr>
              <a:t>USE THE WORDS "BATTERED" OR "ABUSED"</a:t>
            </a:r>
          </a:p>
        </p:txBody>
      </p:sp>
      <p:sp>
        <p:nvSpPr>
          <p:cNvPr id="12" name="TextBox 12"/>
          <p:cNvSpPr txBox="1"/>
          <p:nvPr/>
        </p:nvSpPr>
        <p:spPr>
          <a:xfrm>
            <a:off x="12664729" y="7679361"/>
            <a:ext cx="4424010" cy="1415288"/>
          </a:xfrm>
          <a:prstGeom prst="rect">
            <a:avLst/>
          </a:prstGeom>
        </p:spPr>
        <p:txBody>
          <a:bodyPr lIns="0" tIns="0" rIns="0" bIns="0" rtlCol="0" anchor="t">
            <a:spAutoFit/>
          </a:bodyPr>
          <a:lstStyle/>
          <a:p>
            <a:pPr marL="0" lvl="0" indent="0" algn="ctr">
              <a:lnSpc>
                <a:spcPts val="5841"/>
              </a:lnSpc>
              <a:spcBef>
                <a:spcPct val="0"/>
              </a:spcBef>
            </a:pPr>
            <a:r>
              <a:rPr lang="en-US" sz="3300" b="1" spc="132" dirty="0">
                <a:solidFill>
                  <a:srgbClr val="FFFEFB"/>
                </a:solidFill>
                <a:latin typeface="Tahoma" panose="020B0604030504040204" pitchFamily="34" charset="0"/>
                <a:ea typeface="Tahoma" panose="020B0604030504040204" pitchFamily="34" charset="0"/>
                <a:cs typeface="Tahoma" panose="020B0604030504040204" pitchFamily="34" charset="0"/>
              </a:rPr>
              <a:t>PRESS WOMEN TO DISCLOSE IPV</a:t>
            </a:r>
          </a:p>
        </p:txBody>
      </p:sp>
      <p:grpSp>
        <p:nvGrpSpPr>
          <p:cNvPr id="13" name="Group 13"/>
          <p:cNvGrpSpPr/>
          <p:nvPr/>
        </p:nvGrpSpPr>
        <p:grpSpPr>
          <a:xfrm>
            <a:off x="6980404" y="5285142"/>
            <a:ext cx="4327191" cy="1347788"/>
            <a:chOff x="0" y="-171449"/>
            <a:chExt cx="5769588" cy="1797051"/>
          </a:xfrm>
        </p:grpSpPr>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3988" y="0"/>
              <a:ext cx="1625600" cy="1625600"/>
            </a:xfrm>
            <a:prstGeom prst="rect">
              <a:avLst/>
            </a:prstGeom>
          </p:spPr>
        </p:pic>
        <p:sp>
          <p:nvSpPr>
            <p:cNvPr id="15" name="TextBox 15"/>
            <p:cNvSpPr txBox="1"/>
            <p:nvPr/>
          </p:nvSpPr>
          <p:spPr>
            <a:xfrm>
              <a:off x="0" y="-171449"/>
              <a:ext cx="4143988" cy="1797051"/>
            </a:xfrm>
            <a:prstGeom prst="rect">
              <a:avLst/>
            </a:prstGeom>
          </p:spPr>
          <p:txBody>
            <a:bodyPr wrap="square" lIns="0" tIns="0" rIns="0" bIns="0" rtlCol="0" anchor="t">
              <a:spAutoFit/>
            </a:bodyPr>
            <a:lstStyle/>
            <a:p>
              <a:pPr algn="ctr">
                <a:lnSpc>
                  <a:spcPts val="11200"/>
                </a:lnSpc>
              </a:pPr>
              <a:r>
                <a:rPr lang="en-US" sz="8000" dirty="0">
                  <a:solidFill>
                    <a:srgbClr val="FFFFFF"/>
                  </a:solidFill>
                  <a:latin typeface="Glacial Indifference Bold"/>
                </a:rPr>
                <a:t>DON'T</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38543" y="933450"/>
            <a:ext cx="4820757" cy="2192020"/>
          </a:xfrm>
          <a:prstGeom prst="rect">
            <a:avLst/>
          </a:prstGeom>
        </p:spPr>
        <p:txBody>
          <a:bodyPr lIns="0" tIns="0" rIns="0" bIns="0" rtlCol="0" anchor="t">
            <a:spAutoFit/>
          </a:bodyPr>
          <a:lstStyle/>
          <a:p>
            <a:pPr algn="r">
              <a:lnSpc>
                <a:spcPts val="8840"/>
              </a:lnSpc>
            </a:pPr>
            <a:r>
              <a:rPr lang="en-US" sz="6500" spc="65">
                <a:solidFill>
                  <a:srgbClr val="FFFEFB"/>
                </a:solidFill>
                <a:latin typeface="Open Sans Bold"/>
              </a:rPr>
              <a:t>Campaign Stages</a:t>
            </a:r>
          </a:p>
        </p:txBody>
      </p:sp>
      <p:grpSp>
        <p:nvGrpSpPr>
          <p:cNvPr id="10" name="Group 9">
            <a:extLst>
              <a:ext uri="{FF2B5EF4-FFF2-40B4-BE49-F238E27FC236}">
                <a16:creationId xmlns:a16="http://schemas.microsoft.com/office/drawing/2014/main" id="{B416AB28-654D-40AA-AD72-5D7E777AFFB7}"/>
              </a:ext>
            </a:extLst>
          </p:cNvPr>
          <p:cNvGrpSpPr/>
          <p:nvPr/>
        </p:nvGrpSpPr>
        <p:grpSpPr>
          <a:xfrm>
            <a:off x="2084228" y="6520850"/>
            <a:ext cx="14119544" cy="3290570"/>
            <a:chOff x="2084228" y="6520850"/>
            <a:chExt cx="14119544" cy="3290570"/>
          </a:xfrm>
        </p:grpSpPr>
        <p:grpSp>
          <p:nvGrpSpPr>
            <p:cNvPr id="4" name="Group 4"/>
            <p:cNvGrpSpPr/>
            <p:nvPr/>
          </p:nvGrpSpPr>
          <p:grpSpPr>
            <a:xfrm>
              <a:off x="2084228" y="6520850"/>
              <a:ext cx="14119544" cy="3290570"/>
              <a:chOff x="0" y="0"/>
              <a:chExt cx="4877758" cy="660400"/>
            </a:xfrm>
          </p:grpSpPr>
          <p:sp>
            <p:nvSpPr>
              <p:cNvPr id="5" name="Freeform 5"/>
              <p:cNvSpPr/>
              <p:nvPr/>
            </p:nvSpPr>
            <p:spPr>
              <a:xfrm>
                <a:off x="0" y="0"/>
                <a:ext cx="4877758" cy="660400"/>
              </a:xfrm>
              <a:custGeom>
                <a:avLst/>
                <a:gdLst/>
                <a:ahLst/>
                <a:cxnLst/>
                <a:rect l="l" t="t" r="r" b="b"/>
                <a:pathLst>
                  <a:path w="4877758" h="660400">
                    <a:moveTo>
                      <a:pt x="4753298" y="660400"/>
                    </a:moveTo>
                    <a:lnTo>
                      <a:pt x="124460" y="660400"/>
                    </a:lnTo>
                    <a:cubicBezTo>
                      <a:pt x="55880" y="660400"/>
                      <a:pt x="0" y="604520"/>
                      <a:pt x="0" y="535940"/>
                    </a:cubicBezTo>
                    <a:lnTo>
                      <a:pt x="0" y="124460"/>
                    </a:lnTo>
                    <a:cubicBezTo>
                      <a:pt x="0" y="55880"/>
                      <a:pt x="55880" y="0"/>
                      <a:pt x="124460" y="0"/>
                    </a:cubicBezTo>
                    <a:lnTo>
                      <a:pt x="4753299" y="0"/>
                    </a:lnTo>
                    <a:cubicBezTo>
                      <a:pt x="4821879" y="0"/>
                      <a:pt x="4877758" y="55880"/>
                      <a:pt x="4877758" y="124460"/>
                    </a:cubicBezTo>
                    <a:lnTo>
                      <a:pt x="4877758" y="535940"/>
                    </a:lnTo>
                    <a:cubicBezTo>
                      <a:pt x="4877758" y="604520"/>
                      <a:pt x="4821879" y="660400"/>
                      <a:pt x="4753299" y="660400"/>
                    </a:cubicBezTo>
                    <a:close/>
                  </a:path>
                </a:pathLst>
              </a:custGeom>
              <a:solidFill>
                <a:srgbClr val="421142"/>
              </a:solidFill>
            </p:spPr>
          </p:sp>
        </p:grpSp>
        <p:sp>
          <p:nvSpPr>
            <p:cNvPr id="6" name="TextBox 6"/>
            <p:cNvSpPr txBox="1"/>
            <p:nvPr/>
          </p:nvSpPr>
          <p:spPr>
            <a:xfrm>
              <a:off x="3201402" y="6780755"/>
              <a:ext cx="11885195" cy="2770759"/>
            </a:xfrm>
            <a:prstGeom prst="rect">
              <a:avLst/>
            </a:prstGeom>
          </p:spPr>
          <p:txBody>
            <a:bodyPr lIns="0" tIns="0" rIns="0" bIns="0" rtlCol="0" anchor="t">
              <a:spAutoFit/>
            </a:bodyPr>
            <a:lstStyle/>
            <a:p>
              <a:pPr algn="ctr">
                <a:lnSpc>
                  <a:spcPts val="5492"/>
                </a:lnSpc>
              </a:pPr>
              <a:r>
                <a:rPr lang="en-US" sz="3923" i="1" dirty="0">
                  <a:solidFill>
                    <a:srgbClr val="FFFFFF"/>
                  </a:solidFill>
                  <a:latin typeface="Tahoma" panose="020B0604030504040204" pitchFamily="34" charset="0"/>
                  <a:ea typeface="Tahoma" panose="020B0604030504040204" pitchFamily="34" charset="0"/>
                  <a:cs typeface="Tahoma" panose="020B0604030504040204" pitchFamily="34" charset="0"/>
                </a:rPr>
                <a:t>“I’m glad to hear that’s not a problem for you now.  </a:t>
              </a:r>
            </a:p>
            <a:p>
              <a:pPr algn="ctr">
                <a:lnSpc>
                  <a:spcPts val="5492"/>
                </a:lnSpc>
              </a:pPr>
              <a:r>
                <a:rPr lang="en-US" sz="3923" i="1" dirty="0">
                  <a:solidFill>
                    <a:srgbClr val="FFFFFF"/>
                  </a:solidFill>
                  <a:latin typeface="Tahoma" panose="020B0604030504040204" pitchFamily="34" charset="0"/>
                  <a:ea typeface="Tahoma" panose="020B0604030504040204" pitchFamily="34" charset="0"/>
                  <a:cs typeface="Tahoma" panose="020B0604030504040204" pitchFamily="34" charset="0"/>
                </a:rPr>
                <a:t>If it ever becomes a problem for you in the future, I want to let you know that there are resources we can connect you with.”</a:t>
              </a:r>
            </a:p>
          </p:txBody>
        </p:sp>
      </p:grpSp>
      <p:pic>
        <p:nvPicPr>
          <p:cNvPr id="7" name="Picture 7"/>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5623" flipH="1">
            <a:off x="12958237" y="1148561"/>
            <a:ext cx="7454051" cy="10744578"/>
          </a:xfrm>
          <a:prstGeom prst="rect">
            <a:avLst/>
          </a:prstGeom>
        </p:spPr>
      </p:pic>
      <p:sp>
        <p:nvSpPr>
          <p:cNvPr id="8" name="TextBox 8"/>
          <p:cNvSpPr txBox="1"/>
          <p:nvPr/>
        </p:nvSpPr>
        <p:spPr>
          <a:xfrm>
            <a:off x="1028700" y="885825"/>
            <a:ext cx="14782242" cy="1209675"/>
          </a:xfrm>
          <a:prstGeom prst="rect">
            <a:avLst/>
          </a:prstGeom>
        </p:spPr>
        <p:txBody>
          <a:bodyPr lIns="0" tIns="0" rIns="0" bIns="0" rtlCol="0" anchor="t">
            <a:spAutoFit/>
          </a:bodyPr>
          <a:lstStyle/>
          <a:p>
            <a:pPr>
              <a:lnSpc>
                <a:spcPts val="9800"/>
              </a:lnSpc>
            </a:pPr>
            <a:r>
              <a:rPr lang="en-US" sz="7000" dirty="0">
                <a:solidFill>
                  <a:srgbClr val="721172"/>
                </a:solidFill>
                <a:latin typeface="Glacial Indifference Bold"/>
              </a:rPr>
              <a:t>If your patient doesn't disclose IPV</a:t>
            </a:r>
          </a:p>
        </p:txBody>
      </p:sp>
      <p:sp>
        <p:nvSpPr>
          <p:cNvPr id="9" name="TextBox 9"/>
          <p:cNvSpPr txBox="1"/>
          <p:nvPr/>
        </p:nvSpPr>
        <p:spPr>
          <a:xfrm>
            <a:off x="1278523" y="2652725"/>
            <a:ext cx="15730954" cy="3290570"/>
          </a:xfrm>
          <a:prstGeom prst="rect">
            <a:avLst/>
          </a:prstGeom>
        </p:spPr>
        <p:txBody>
          <a:bodyPr lIns="0" tIns="0" rIns="0" bIns="0" rtlCol="0" anchor="t">
            <a:spAutoFit/>
          </a:bodyPr>
          <a:lstStyle/>
          <a:p>
            <a:pPr>
              <a:lnSpc>
                <a:spcPts val="6560"/>
              </a:lnSpc>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It could mean she is not experiencing IPV or is not </a:t>
            </a:r>
          </a:p>
          <a:p>
            <a:pPr>
              <a:lnSpc>
                <a:spcPts val="6560"/>
              </a:lnSpc>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ready to disclose. </a:t>
            </a:r>
          </a:p>
          <a:p>
            <a:pPr>
              <a:lnSpc>
                <a:spcPts val="6560"/>
              </a:lnSpc>
            </a:pPr>
            <a:endPar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a:lnSpc>
                <a:spcPts val="6560"/>
              </a:lnSpc>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Accept 'no' as an answer.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70014">
            <a:off x="-762431" y="6487683"/>
            <a:ext cx="9384079" cy="938407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73531" y="2969262"/>
            <a:ext cx="5055892" cy="7317738"/>
          </a:xfrm>
          <a:prstGeom prst="rect">
            <a:avLst/>
          </a:prstGeom>
        </p:spPr>
      </p:pic>
      <p:sp>
        <p:nvSpPr>
          <p:cNvPr id="4" name="TextBox 4"/>
          <p:cNvSpPr txBox="1"/>
          <p:nvPr/>
        </p:nvSpPr>
        <p:spPr>
          <a:xfrm>
            <a:off x="1365498" y="885825"/>
            <a:ext cx="13167419" cy="1126912"/>
          </a:xfrm>
          <a:prstGeom prst="rect">
            <a:avLst/>
          </a:prstGeom>
        </p:spPr>
        <p:txBody>
          <a:bodyPr wrap="square" lIns="0" tIns="0" rIns="0" bIns="0" rtlCol="0" anchor="t">
            <a:spAutoFit/>
          </a:bodyPr>
          <a:lstStyle/>
          <a:p>
            <a:pPr algn="ct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Benefits of asking about IPV</a:t>
            </a:r>
          </a:p>
        </p:txBody>
      </p:sp>
      <p:sp>
        <p:nvSpPr>
          <p:cNvPr id="5" name="TextBox 5"/>
          <p:cNvSpPr txBox="1"/>
          <p:nvPr/>
        </p:nvSpPr>
        <p:spPr>
          <a:xfrm>
            <a:off x="7321699" y="3372774"/>
            <a:ext cx="9189641" cy="4962128"/>
          </a:xfrm>
          <a:prstGeom prst="rect">
            <a:avLst/>
          </a:prstGeom>
        </p:spPr>
        <p:txBody>
          <a:bodyPr lIns="0" tIns="0" rIns="0" bIns="0" rtlCol="0" anchor="t">
            <a:spAutoFit/>
          </a:bodyPr>
          <a:lstStyle/>
          <a:p>
            <a:pPr marL="457200" indent="-457200">
              <a:lnSpc>
                <a:spcPts val="4900"/>
              </a:lnSpc>
              <a:buFont typeface="Arial" panose="020B0604020202020204" pitchFamily="34" charset="0"/>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Opens the door for considering options for help.</a:t>
            </a:r>
          </a:p>
          <a:p>
            <a:pPr marL="457200" indent="-457200">
              <a:lnSpc>
                <a:spcPts val="4900"/>
              </a:lnSpc>
              <a:buFont typeface="Arial" panose="020B0604020202020204" pitchFamily="34" charset="0"/>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 positive experience with an HCP increases likelihood of disclosing to another HCP in future.</a:t>
            </a:r>
          </a:p>
          <a:p>
            <a:pPr marL="457200" indent="-457200">
              <a:lnSpc>
                <a:spcPts val="4900"/>
              </a:lnSpc>
              <a:buFont typeface="Arial" panose="020B0604020202020204" pitchFamily="34" charset="0"/>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Opportunity for patient education about what behaviours are considered abuse, and the health impact of IPV.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grpSp>
        <p:nvGrpSpPr>
          <p:cNvPr id="2" name="Group 2"/>
          <p:cNvGrpSpPr/>
          <p:nvPr/>
        </p:nvGrpSpPr>
        <p:grpSpPr>
          <a:xfrm>
            <a:off x="591849" y="2705502"/>
            <a:ext cx="17113827" cy="6704330"/>
            <a:chOff x="0" y="0"/>
            <a:chExt cx="5789122" cy="2267884"/>
          </a:xfrm>
        </p:grpSpPr>
        <p:sp>
          <p:nvSpPr>
            <p:cNvPr id="3" name="Freeform 3"/>
            <p:cNvSpPr/>
            <p:nvPr/>
          </p:nvSpPr>
          <p:spPr>
            <a:xfrm>
              <a:off x="0" y="0"/>
              <a:ext cx="5789122" cy="2267885"/>
            </a:xfrm>
            <a:custGeom>
              <a:avLst/>
              <a:gdLst/>
              <a:ahLst/>
              <a:cxnLst/>
              <a:rect l="l" t="t" r="r" b="b"/>
              <a:pathLst>
                <a:path w="5789122" h="2267885">
                  <a:moveTo>
                    <a:pt x="5664662" y="2267884"/>
                  </a:moveTo>
                  <a:lnTo>
                    <a:pt x="124460" y="2267884"/>
                  </a:lnTo>
                  <a:cubicBezTo>
                    <a:pt x="55880" y="2267884"/>
                    <a:pt x="0" y="2212005"/>
                    <a:pt x="0" y="2143424"/>
                  </a:cubicBezTo>
                  <a:lnTo>
                    <a:pt x="0" y="124460"/>
                  </a:lnTo>
                  <a:cubicBezTo>
                    <a:pt x="0" y="55880"/>
                    <a:pt x="55880" y="0"/>
                    <a:pt x="124460" y="0"/>
                  </a:cubicBezTo>
                  <a:lnTo>
                    <a:pt x="5664662" y="0"/>
                  </a:lnTo>
                  <a:cubicBezTo>
                    <a:pt x="5733242" y="0"/>
                    <a:pt x="5789122" y="55880"/>
                    <a:pt x="5789122" y="124460"/>
                  </a:cubicBezTo>
                  <a:lnTo>
                    <a:pt x="5789122" y="2143425"/>
                  </a:lnTo>
                  <a:cubicBezTo>
                    <a:pt x="5789122" y="2212005"/>
                    <a:pt x="5733242" y="2267885"/>
                    <a:pt x="5664662" y="2267885"/>
                  </a:cubicBezTo>
                  <a:close/>
                </a:path>
              </a:pathLst>
            </a:custGeom>
            <a:solidFill>
              <a:srgbClr val="FFFFFF"/>
            </a:solidFill>
          </p:spPr>
        </p:sp>
      </p:grpSp>
      <p:sp>
        <p:nvSpPr>
          <p:cNvPr id="4" name="TextBox 4"/>
          <p:cNvSpPr txBox="1"/>
          <p:nvPr/>
        </p:nvSpPr>
        <p:spPr>
          <a:xfrm>
            <a:off x="9139238" y="4846955"/>
            <a:ext cx="9525" cy="535940"/>
          </a:xfrm>
          <a:prstGeom prst="rect">
            <a:avLst/>
          </a:prstGeom>
        </p:spPr>
        <p:txBody>
          <a:bodyPr lIns="0" tIns="0" rIns="0" bIns="0" rtlCol="0" anchor="t">
            <a:spAutoFit/>
          </a:bodyPr>
          <a:lstStyle/>
          <a:p>
            <a:pPr algn="ctr">
              <a:lnSpc>
                <a:spcPts val="4409"/>
              </a:lnSpc>
            </a:pPr>
            <a:endParaRPr/>
          </a:p>
        </p:txBody>
      </p:sp>
      <p:sp>
        <p:nvSpPr>
          <p:cNvPr id="5" name="TextBox 5"/>
          <p:cNvSpPr txBox="1"/>
          <p:nvPr/>
        </p:nvSpPr>
        <p:spPr>
          <a:xfrm>
            <a:off x="1023937" y="2973155"/>
            <a:ext cx="16230600" cy="6169025"/>
          </a:xfrm>
          <a:prstGeom prst="rect">
            <a:avLst/>
          </a:prstGeom>
        </p:spPr>
        <p:txBody>
          <a:bodyPr lIns="0" tIns="0" rIns="0" bIns="0" rtlCol="0" anchor="t">
            <a:spAutoFit/>
          </a:bodyPr>
          <a:lstStyle/>
          <a:p>
            <a:pPr marL="863599" lvl="1" indent="-431800" algn="just">
              <a:lnSpc>
                <a:spcPts val="9999"/>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Ask </a:t>
            </a:r>
            <a:r>
              <a:rPr lang="en-US" sz="3500" b="1" dirty="0">
                <a:solidFill>
                  <a:srgbClr val="5B195B"/>
                </a:solidFill>
                <a:latin typeface="Tahoma" panose="020B0604030504040204" pitchFamily="34" charset="0"/>
                <a:ea typeface="Tahoma" panose="020B0604030504040204" pitchFamily="34" charset="0"/>
                <a:cs typeface="Tahoma" panose="020B0604030504040204" pitchFamily="34" charset="0"/>
              </a:rPr>
              <a:t>ALL</a:t>
            </a:r>
            <a:r>
              <a:rPr lang="en-US" sz="3500" dirty="0">
                <a:solidFill>
                  <a:srgbClr val="5B195B"/>
                </a:solidFill>
                <a:latin typeface="Tahoma" panose="020B0604030504040204" pitchFamily="34" charset="0"/>
                <a:ea typeface="Tahoma" panose="020B0604030504040204" pitchFamily="34" charset="0"/>
                <a:cs typeface="Tahoma" panose="020B0604030504040204" pitchFamily="34" charset="0"/>
              </a:rPr>
              <a:t> </a:t>
            </a: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female patients about IPV at </a:t>
            </a:r>
            <a:r>
              <a:rPr lang="en-US" sz="3500" b="1" dirty="0">
                <a:solidFill>
                  <a:srgbClr val="5B195B"/>
                </a:solidFill>
                <a:latin typeface="Tahoma" panose="020B0604030504040204" pitchFamily="34" charset="0"/>
                <a:ea typeface="Tahoma" panose="020B0604030504040204" pitchFamily="34" charset="0"/>
                <a:cs typeface="Tahoma" panose="020B0604030504040204" pitchFamily="34" charset="0"/>
              </a:rPr>
              <a:t>EVERY VISIT</a:t>
            </a:r>
          </a:p>
          <a:p>
            <a:pPr marL="863599" lvl="1" indent="-431800" algn="just">
              <a:lnSpc>
                <a:spcPts val="9999"/>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Ensure you ask in a private and safe location</a:t>
            </a:r>
          </a:p>
          <a:p>
            <a:pPr marL="863599" lvl="1" indent="-431800" algn="just">
              <a:lnSpc>
                <a:spcPts val="9999"/>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Be comfortable and confident when asking</a:t>
            </a:r>
          </a:p>
          <a:p>
            <a:pPr marL="863599" lvl="1" indent="-431800" algn="just">
              <a:lnSpc>
                <a:spcPts val="9999"/>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Do not push women to disclose if they are not ready</a:t>
            </a:r>
          </a:p>
          <a:p>
            <a:pPr marL="863600" lvl="1" indent="-431800" algn="just">
              <a:lnSpc>
                <a:spcPts val="1000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Women may need to be asked multiple times before they disclose</a:t>
            </a:r>
          </a:p>
        </p:txBody>
      </p:sp>
      <p:sp>
        <p:nvSpPr>
          <p:cNvPr id="6" name="TextBox 6"/>
          <p:cNvSpPr txBox="1"/>
          <p:nvPr/>
        </p:nvSpPr>
        <p:spPr>
          <a:xfrm>
            <a:off x="4208264" y="881688"/>
            <a:ext cx="9861947" cy="1126912"/>
          </a:xfrm>
          <a:prstGeom prst="rect">
            <a:avLst/>
          </a:prstGeom>
        </p:spPr>
        <p:txBody>
          <a:bodyPr wrap="square" lIns="0" tIns="0" rIns="0" bIns="0" rtlCol="0" anchor="t">
            <a:spAutoFit/>
          </a:bodyPr>
          <a:lstStyle/>
          <a:p>
            <a:pPr algn="ctr">
              <a:lnSpc>
                <a:spcPts val="9800"/>
              </a:lnSpc>
            </a:pPr>
            <a:r>
              <a:rPr lang="en-US" sz="7000" b="1" dirty="0">
                <a:solidFill>
                  <a:srgbClr val="FFFFFF"/>
                </a:solidFill>
                <a:latin typeface="Tahoma" panose="020B0604030504040204" pitchFamily="34" charset="0"/>
                <a:ea typeface="Tahoma" panose="020B0604030504040204" pitchFamily="34" charset="0"/>
                <a:cs typeface="Tahoma" panose="020B0604030504040204" pitchFamily="34" charset="0"/>
              </a:rPr>
              <a:t>Take Home Messages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sp>
        <p:nvSpPr>
          <p:cNvPr id="2" name="TextBox 2"/>
          <p:cNvSpPr txBox="1"/>
          <p:nvPr/>
        </p:nvSpPr>
        <p:spPr>
          <a:xfrm>
            <a:off x="4998251" y="3955415"/>
            <a:ext cx="12954739" cy="2242820"/>
          </a:xfrm>
          <a:prstGeom prst="rect">
            <a:avLst/>
          </a:prstGeom>
        </p:spPr>
        <p:txBody>
          <a:bodyPr lIns="0" tIns="0" rIns="0" bIns="0" rtlCol="0" anchor="t">
            <a:spAutoFit/>
          </a:bodyPr>
          <a:lstStyle/>
          <a:p>
            <a:pPr>
              <a:lnSpc>
                <a:spcPts val="10880"/>
              </a:lnSpc>
            </a:pPr>
            <a:r>
              <a:rPr lang="en-US" sz="8000" b="1" spc="80" dirty="0">
                <a:solidFill>
                  <a:srgbClr val="FFFEFB"/>
                </a:solidFill>
                <a:latin typeface="Tahoma" panose="020B0604030504040204" pitchFamily="34" charset="0"/>
                <a:ea typeface="Tahoma" panose="020B0604030504040204" pitchFamily="34" charset="0"/>
                <a:cs typeface="Tahoma" panose="020B0604030504040204" pitchFamily="34" charset="0"/>
              </a:rPr>
              <a:t>Assisting with IPV:</a:t>
            </a:r>
          </a:p>
          <a:p>
            <a:pPr>
              <a:lnSpc>
                <a:spcPts val="6800"/>
              </a:lnSpc>
            </a:pPr>
            <a:r>
              <a:rPr lang="en-US" sz="5000" spc="50" dirty="0">
                <a:solidFill>
                  <a:srgbClr val="FFFEFB"/>
                </a:solidFill>
                <a:latin typeface="Tahoma" panose="020B0604030504040204" pitchFamily="34" charset="0"/>
                <a:ea typeface="Tahoma" panose="020B0604030504040204" pitchFamily="34" charset="0"/>
                <a:cs typeface="Tahoma" panose="020B0604030504040204" pitchFamily="34" charset="0"/>
              </a:rPr>
              <a:t>How to provide support after a disclosure</a:t>
            </a:r>
          </a:p>
        </p:txBody>
      </p:sp>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5056" flipH="1">
            <a:off x="-1182179" y="-573127"/>
            <a:ext cx="7454051" cy="1074457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Respond Supportively</a:t>
            </a:r>
          </a:p>
        </p:txBody>
      </p:sp>
      <p:sp>
        <p:nvSpPr>
          <p:cNvPr id="3" name="TextBox 3"/>
          <p:cNvSpPr txBox="1"/>
          <p:nvPr/>
        </p:nvSpPr>
        <p:spPr>
          <a:xfrm>
            <a:off x="1458154" y="2875511"/>
            <a:ext cx="12939885" cy="2272030"/>
          </a:xfrm>
          <a:prstGeom prst="rect">
            <a:avLst/>
          </a:prstGeom>
        </p:spPr>
        <p:txBody>
          <a:bodyPr lIns="0" tIns="0" rIns="0" bIns="0" rtlCol="0" anchor="t">
            <a:spAutoFit/>
          </a:bodyPr>
          <a:lstStyle/>
          <a:p>
            <a:pPr marL="928371" lvl="1" indent="-464186">
              <a:lnSpc>
                <a:spcPts val="602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Convey to the patient that you believe her.</a:t>
            </a:r>
          </a:p>
          <a:p>
            <a:pPr marL="928371" lvl="1" indent="-464186">
              <a:lnSpc>
                <a:spcPts val="602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Validate the disclosure</a:t>
            </a:r>
          </a:p>
          <a:p>
            <a:pPr marL="928371" lvl="1" indent="-464186">
              <a:lnSpc>
                <a:spcPts val="602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Continue to provide clinical care for the injuries.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4172766" y="5052546"/>
            <a:ext cx="5916309" cy="532467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01900" y="5143500"/>
            <a:ext cx="5843876" cy="5843876"/>
          </a:xfrm>
          <a:prstGeom prst="rect">
            <a:avLst/>
          </a:prstGeom>
        </p:spPr>
      </p:pic>
      <p:grpSp>
        <p:nvGrpSpPr>
          <p:cNvPr id="10" name="Group 9">
            <a:extLst>
              <a:ext uri="{FF2B5EF4-FFF2-40B4-BE49-F238E27FC236}">
                <a16:creationId xmlns:a16="http://schemas.microsoft.com/office/drawing/2014/main" id="{9FB6A6E2-3F45-4F35-B9A8-237AC88CFF2C}"/>
              </a:ext>
            </a:extLst>
          </p:cNvPr>
          <p:cNvGrpSpPr/>
          <p:nvPr/>
        </p:nvGrpSpPr>
        <p:grpSpPr>
          <a:xfrm>
            <a:off x="2640127" y="6875288"/>
            <a:ext cx="13007746" cy="2332608"/>
            <a:chOff x="2640127" y="6875288"/>
            <a:chExt cx="13007746" cy="2332608"/>
          </a:xfrm>
        </p:grpSpPr>
        <p:sp>
          <p:nvSpPr>
            <p:cNvPr id="8" name="Freeform 8"/>
            <p:cNvSpPr/>
            <p:nvPr/>
          </p:nvSpPr>
          <p:spPr>
            <a:xfrm>
              <a:off x="2640127" y="6875288"/>
              <a:ext cx="13007746" cy="2332608"/>
            </a:xfrm>
            <a:custGeom>
              <a:avLst/>
              <a:gdLst/>
              <a:ahLst/>
              <a:cxnLst/>
              <a:rect l="l" t="t" r="r" b="b"/>
              <a:pathLst>
                <a:path w="4493675" h="805826">
                  <a:moveTo>
                    <a:pt x="4369215" y="805826"/>
                  </a:moveTo>
                  <a:lnTo>
                    <a:pt x="124460" y="805826"/>
                  </a:lnTo>
                  <a:cubicBezTo>
                    <a:pt x="55880" y="805826"/>
                    <a:pt x="0" y="749946"/>
                    <a:pt x="0" y="681366"/>
                  </a:cubicBezTo>
                  <a:lnTo>
                    <a:pt x="0" y="124460"/>
                  </a:lnTo>
                  <a:cubicBezTo>
                    <a:pt x="0" y="55880"/>
                    <a:pt x="55880" y="0"/>
                    <a:pt x="124460" y="0"/>
                  </a:cubicBezTo>
                  <a:lnTo>
                    <a:pt x="4369215" y="0"/>
                  </a:lnTo>
                  <a:cubicBezTo>
                    <a:pt x="4437795" y="0"/>
                    <a:pt x="4493675" y="55880"/>
                    <a:pt x="4493675" y="124460"/>
                  </a:cubicBezTo>
                  <a:lnTo>
                    <a:pt x="4493675" y="681366"/>
                  </a:lnTo>
                  <a:cubicBezTo>
                    <a:pt x="4493675" y="749946"/>
                    <a:pt x="4437795" y="805826"/>
                    <a:pt x="4369215" y="805826"/>
                  </a:cubicBezTo>
                  <a:close/>
                </a:path>
              </a:pathLst>
            </a:custGeom>
            <a:solidFill>
              <a:srgbClr val="421142"/>
            </a:solidFill>
          </p:spPr>
        </p:sp>
        <p:sp>
          <p:nvSpPr>
            <p:cNvPr id="9" name="TextBox 9"/>
            <p:cNvSpPr txBox="1"/>
            <p:nvPr/>
          </p:nvSpPr>
          <p:spPr>
            <a:xfrm>
              <a:off x="3174406" y="7360572"/>
              <a:ext cx="11939188" cy="1362040"/>
            </a:xfrm>
            <a:prstGeom prst="rect">
              <a:avLst/>
            </a:prstGeom>
          </p:spPr>
          <p:txBody>
            <a:bodyPr lIns="0" tIns="0" rIns="0" bIns="0" rtlCol="0" anchor="t">
              <a:spAutoFit/>
            </a:bodyPr>
            <a:lstStyle/>
            <a:p>
              <a:pPr algn="ctr">
                <a:lnSpc>
                  <a:spcPts val="5600"/>
                </a:lnSpc>
              </a:pPr>
              <a:r>
                <a:rPr lang="en-US" sz="4000" i="1" dirty="0">
                  <a:solidFill>
                    <a:srgbClr val="FFFFFF"/>
                  </a:solidFill>
                  <a:latin typeface="Tahoma" panose="020B0604030504040204" pitchFamily="34" charset="0"/>
                  <a:ea typeface="Tahoma" panose="020B0604030504040204" pitchFamily="34" charset="0"/>
                  <a:cs typeface="Tahoma" panose="020B0604030504040204" pitchFamily="34" charset="0"/>
                </a:rPr>
                <a:t>"You do not deserve to be hit or hurt, no matter what happened."</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00874"/>
            <a:ext cx="14619173" cy="643894"/>
          </a:xfrm>
          <a:prstGeom prst="rect">
            <a:avLst/>
          </a:prstGeom>
        </p:spPr>
        <p:txBody>
          <a:bodyPr lIns="0" tIns="0" rIns="0" bIns="0" rtlCol="0" anchor="t">
            <a:spAutoFit/>
          </a:bodyPr>
          <a:lstStyle/>
          <a:p>
            <a:pPr>
              <a:lnSpc>
                <a:spcPts val="5600"/>
              </a:lnSpc>
            </a:pP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Indicators of high risk for severe assault and homicide include:</a:t>
            </a:r>
          </a:p>
        </p:txBody>
      </p:sp>
      <p:grpSp>
        <p:nvGrpSpPr>
          <p:cNvPr id="3" name="Group 3"/>
          <p:cNvGrpSpPr/>
          <p:nvPr/>
        </p:nvGrpSpPr>
        <p:grpSpPr>
          <a:xfrm>
            <a:off x="-4761751" y="1562100"/>
            <a:ext cx="7829711" cy="7936770"/>
            <a:chOff x="0" y="0"/>
            <a:chExt cx="10439614" cy="10582360"/>
          </a:xfrm>
        </p:grpSpPr>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275601" y="1741395"/>
              <a:ext cx="7888412" cy="7099571"/>
            </a:xfrm>
            <a:prstGeom prst="rect">
              <a:avLst/>
            </a:prstGeom>
          </p:spPr>
        </p:pic>
        <p:pic>
          <p:nvPicPr>
            <p:cNvPr id="5" name="Picture 5"/>
            <p:cNvPicPr>
              <a:picLocks noChangeAspect="1"/>
            </p:cNvPicPr>
            <p:nvPr/>
          </p:nvPicPr>
          <p:blipFill>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7336" y="1651766"/>
              <a:ext cx="7791835" cy="7791835"/>
            </a:xfrm>
            <a:prstGeom prst="rect">
              <a:avLst/>
            </a:prstGeom>
          </p:spPr>
        </p:pic>
      </p:grpSp>
      <p:sp>
        <p:nvSpPr>
          <p:cNvPr id="6" name="TextBox 6"/>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Assess immediate safety</a:t>
            </a:r>
          </a:p>
        </p:txBody>
      </p:sp>
      <p:sp>
        <p:nvSpPr>
          <p:cNvPr id="7" name="TextBox 7"/>
          <p:cNvSpPr txBox="1"/>
          <p:nvPr/>
        </p:nvSpPr>
        <p:spPr>
          <a:xfrm>
            <a:off x="2640127" y="3723550"/>
            <a:ext cx="13457916" cy="4921250"/>
          </a:xfrm>
          <a:prstGeom prst="rect">
            <a:avLst/>
          </a:prstGeom>
        </p:spPr>
        <p:txBody>
          <a:bodyPr lIns="0" tIns="0" rIns="0" bIns="0" rtlCol="0" anchor="t">
            <a:spAutoFit/>
          </a:bodyPr>
          <a:lstStyle/>
          <a:p>
            <a:pPr marL="755651"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Physical violence that has increased in frequency or severity over the past 6 months</a:t>
            </a:r>
          </a:p>
          <a:p>
            <a:pPr>
              <a:lnSpc>
                <a:spcPts val="35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Partner has used a weapon or threatened the patient</a:t>
            </a:r>
          </a:p>
          <a:p>
            <a:pPr>
              <a:lnSpc>
                <a:spcPts val="35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Woman believes her partner is capable of killing her / woman is afraid</a:t>
            </a:r>
          </a:p>
          <a:p>
            <a:pPr>
              <a:lnSpc>
                <a:spcPts val="35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Woman has been beaten by partner while pregnant</a:t>
            </a:r>
          </a:p>
          <a:p>
            <a:pPr>
              <a:lnSpc>
                <a:spcPts val="35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0"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Partner is constantly and violently jealous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269"/>
            <a:ext cx="9144000" cy="10299269"/>
            <a:chOff x="0" y="0"/>
            <a:chExt cx="3093156" cy="3891049"/>
          </a:xfrm>
        </p:grpSpPr>
        <p:sp>
          <p:nvSpPr>
            <p:cNvPr id="3" name="Freeform 3"/>
            <p:cNvSpPr/>
            <p:nvPr/>
          </p:nvSpPr>
          <p:spPr>
            <a:xfrm>
              <a:off x="0" y="0"/>
              <a:ext cx="3093156" cy="3891049"/>
            </a:xfrm>
            <a:custGeom>
              <a:avLst/>
              <a:gdLst/>
              <a:ahLst/>
              <a:cxnLst/>
              <a:rect l="l" t="t" r="r" b="b"/>
              <a:pathLst>
                <a:path w="3093156" h="3891049">
                  <a:moveTo>
                    <a:pt x="0" y="0"/>
                  </a:moveTo>
                  <a:lnTo>
                    <a:pt x="3093156" y="0"/>
                  </a:lnTo>
                  <a:lnTo>
                    <a:pt x="3093156" y="3891049"/>
                  </a:lnTo>
                  <a:lnTo>
                    <a:pt x="0" y="3891049"/>
                  </a:lnTo>
                  <a:close/>
                </a:path>
              </a:pathLst>
            </a:custGeom>
            <a:solidFill>
              <a:srgbClr val="421142"/>
            </a:solidFill>
          </p:spPr>
        </p:sp>
      </p:grpSp>
      <p:sp>
        <p:nvSpPr>
          <p:cNvPr id="4" name="TextBox 4"/>
          <p:cNvSpPr txBox="1"/>
          <p:nvPr/>
        </p:nvSpPr>
        <p:spPr>
          <a:xfrm>
            <a:off x="1344324" y="445135"/>
            <a:ext cx="6455352" cy="1755775"/>
          </a:xfrm>
          <a:prstGeom prst="rect">
            <a:avLst/>
          </a:prstGeom>
        </p:spPr>
        <p:txBody>
          <a:bodyPr lIns="0" tIns="0" rIns="0" bIns="0" rtlCol="0" anchor="t">
            <a:spAutoFit/>
          </a:bodyPr>
          <a:lstStyle/>
          <a:p>
            <a:pPr algn="ctr">
              <a:lnSpc>
                <a:spcPts val="7000"/>
              </a:lnSpc>
            </a:pPr>
            <a:r>
              <a:rPr lang="en-US" sz="5000" b="1" dirty="0">
                <a:solidFill>
                  <a:srgbClr val="FFFFFF"/>
                </a:solidFill>
                <a:latin typeface="Tahoma" panose="020B0604030504040204" pitchFamily="34" charset="0"/>
                <a:ea typeface="Tahoma" panose="020B0604030504040204" pitchFamily="34" charset="0"/>
                <a:cs typeface="Tahoma" panose="020B0604030504040204" pitchFamily="34" charset="0"/>
              </a:rPr>
              <a:t>If patient is in immediate danger:</a:t>
            </a:r>
          </a:p>
        </p:txBody>
      </p:sp>
      <p:sp>
        <p:nvSpPr>
          <p:cNvPr id="5" name="TextBox 5"/>
          <p:cNvSpPr txBox="1"/>
          <p:nvPr/>
        </p:nvSpPr>
        <p:spPr>
          <a:xfrm>
            <a:off x="10297391" y="445135"/>
            <a:ext cx="6455352" cy="1755775"/>
          </a:xfrm>
          <a:prstGeom prst="rect">
            <a:avLst/>
          </a:prstGeom>
        </p:spPr>
        <p:txBody>
          <a:bodyPr lIns="0" tIns="0" rIns="0" bIns="0" rtlCol="0" anchor="t">
            <a:spAutoFit/>
          </a:bodyPr>
          <a:lstStyle/>
          <a:p>
            <a:pPr algn="ctr">
              <a:lnSpc>
                <a:spcPts val="7000"/>
              </a:lnSpc>
            </a:pPr>
            <a:r>
              <a:rPr lang="en-US" sz="5000" b="1" dirty="0">
                <a:solidFill>
                  <a:srgbClr val="721172"/>
                </a:solidFill>
                <a:latin typeface="Tahoma" panose="020B0604030504040204" pitchFamily="34" charset="0"/>
                <a:ea typeface="Tahoma" panose="020B0604030504040204" pitchFamily="34" charset="0"/>
                <a:cs typeface="Tahoma" panose="020B0604030504040204" pitchFamily="34" charset="0"/>
              </a:rPr>
              <a:t>If patient is not in immediate danger:</a:t>
            </a:r>
          </a:p>
        </p:txBody>
      </p:sp>
      <p:sp>
        <p:nvSpPr>
          <p:cNvPr id="6" name="TextBox 6"/>
          <p:cNvSpPr txBox="1"/>
          <p:nvPr/>
        </p:nvSpPr>
        <p:spPr>
          <a:xfrm>
            <a:off x="683851" y="2788862"/>
            <a:ext cx="7776297" cy="1222375"/>
          </a:xfrm>
          <a:prstGeom prst="rect">
            <a:avLst/>
          </a:prstGeom>
        </p:spPr>
        <p:txBody>
          <a:bodyPr wrap="square" lIns="0" tIns="0" rIns="0" bIns="0" rtlCol="0" anchor="t">
            <a:spAutoFit/>
          </a:bodyPr>
          <a:lstStyle/>
          <a:p>
            <a:pPr>
              <a:lnSpc>
                <a:spcPts val="4899"/>
              </a:lnSpc>
            </a:pPr>
            <a:r>
              <a:rPr lang="en-US" sz="3499" dirty="0">
                <a:solidFill>
                  <a:srgbClr val="FFFFFF"/>
                </a:solidFill>
                <a:latin typeface="Tahoma" panose="020B0604030504040204" pitchFamily="34" charset="0"/>
                <a:ea typeface="Tahoma" panose="020B0604030504040204" pitchFamily="34" charset="0"/>
                <a:cs typeface="Tahoma" panose="020B0604030504040204" pitchFamily="34" charset="0"/>
              </a:rPr>
              <a:t>Offer to connect her with immediate services:</a:t>
            </a:r>
          </a:p>
        </p:txBody>
      </p:sp>
      <p:sp>
        <p:nvSpPr>
          <p:cNvPr id="7" name="TextBox 7"/>
          <p:cNvSpPr txBox="1"/>
          <p:nvPr/>
        </p:nvSpPr>
        <p:spPr>
          <a:xfrm>
            <a:off x="1509165" y="4123114"/>
            <a:ext cx="6125668" cy="4305300"/>
          </a:xfrm>
          <a:prstGeom prst="rect">
            <a:avLst/>
          </a:prstGeom>
        </p:spPr>
        <p:txBody>
          <a:bodyPr lIns="0" tIns="0" rIns="0" bIns="0" rtlCol="0" anchor="t">
            <a:spAutoFit/>
          </a:bodyPr>
          <a:lstStyle/>
          <a:p>
            <a:pPr marL="755650" lvl="1" indent="-377825" algn="just">
              <a:lnSpc>
                <a:spcPts val="8750"/>
              </a:lnSpc>
              <a:buFont typeface="Arial"/>
              <a:buChar char="•"/>
            </a:pPr>
            <a:r>
              <a:rPr lang="en-US" sz="3500" dirty="0">
                <a:solidFill>
                  <a:srgbClr val="FFFFFF"/>
                </a:solidFill>
                <a:latin typeface="Tahoma" panose="020B0604030504040204" pitchFamily="34" charset="0"/>
                <a:ea typeface="Tahoma" panose="020B0604030504040204" pitchFamily="34" charset="0"/>
                <a:cs typeface="Tahoma" panose="020B0604030504040204" pitchFamily="34" charset="0"/>
              </a:rPr>
              <a:t>Hospital social worker</a:t>
            </a:r>
          </a:p>
          <a:p>
            <a:pPr marL="755650" lvl="1" indent="-377825" algn="just">
              <a:lnSpc>
                <a:spcPts val="8750"/>
              </a:lnSpc>
              <a:buFont typeface="Arial"/>
              <a:buChar char="•"/>
            </a:pPr>
            <a:r>
              <a:rPr lang="en-US" sz="3500" dirty="0">
                <a:solidFill>
                  <a:srgbClr val="FFFFFF"/>
                </a:solidFill>
                <a:latin typeface="Tahoma" panose="020B0604030504040204" pitchFamily="34" charset="0"/>
                <a:ea typeface="Tahoma" panose="020B0604030504040204" pitchFamily="34" charset="0"/>
                <a:cs typeface="Tahoma" panose="020B0604030504040204" pitchFamily="34" charset="0"/>
              </a:rPr>
              <a:t>IPV crisis line</a:t>
            </a:r>
          </a:p>
          <a:p>
            <a:pPr marL="755650" lvl="1" indent="-377825" algn="just">
              <a:lnSpc>
                <a:spcPts val="8750"/>
              </a:lnSpc>
              <a:buFont typeface="Arial"/>
              <a:buChar char="•"/>
            </a:pPr>
            <a:r>
              <a:rPr lang="en-US" sz="3500" dirty="0">
                <a:solidFill>
                  <a:srgbClr val="FFFFFF"/>
                </a:solidFill>
                <a:latin typeface="Tahoma" panose="020B0604030504040204" pitchFamily="34" charset="0"/>
                <a:ea typeface="Tahoma" panose="020B0604030504040204" pitchFamily="34" charset="0"/>
                <a:cs typeface="Tahoma" panose="020B0604030504040204" pitchFamily="34" charset="0"/>
              </a:rPr>
              <a:t>Shelter services</a:t>
            </a:r>
          </a:p>
          <a:p>
            <a:pPr marL="755650" lvl="1" indent="-377825" algn="just">
              <a:lnSpc>
                <a:spcPts val="8750"/>
              </a:lnSpc>
              <a:buFont typeface="Arial"/>
              <a:buChar char="•"/>
            </a:pPr>
            <a:r>
              <a:rPr lang="en-US" sz="3500" dirty="0">
                <a:solidFill>
                  <a:srgbClr val="FFFFFF"/>
                </a:solidFill>
                <a:latin typeface="Tahoma" panose="020B0604030504040204" pitchFamily="34" charset="0"/>
                <a:ea typeface="Tahoma" panose="020B0604030504040204" pitchFamily="34" charset="0"/>
                <a:cs typeface="Tahoma" panose="020B0604030504040204" pitchFamily="34" charset="0"/>
              </a:rPr>
              <a:t>Police</a:t>
            </a:r>
          </a:p>
        </p:txBody>
      </p:sp>
      <p:sp>
        <p:nvSpPr>
          <p:cNvPr id="8" name="TextBox 8"/>
          <p:cNvSpPr txBox="1"/>
          <p:nvPr/>
        </p:nvSpPr>
        <p:spPr>
          <a:xfrm>
            <a:off x="9927224" y="2788862"/>
            <a:ext cx="7975005" cy="1231900"/>
          </a:xfrm>
          <a:prstGeom prst="rect">
            <a:avLst/>
          </a:prstGeom>
        </p:spPr>
        <p:txBody>
          <a:bodyPr lIns="0" tIns="0" rIns="0" bIns="0" rtlCol="0" anchor="t">
            <a:spAutoFit/>
          </a:bodyPr>
          <a:lstStyle/>
          <a:p>
            <a:pPr>
              <a:lnSpc>
                <a:spcPts val="4900"/>
              </a:lnSpc>
            </a:pPr>
            <a:r>
              <a:rPr lang="en-US" sz="3500" dirty="0">
                <a:solidFill>
                  <a:srgbClr val="721172"/>
                </a:solidFill>
                <a:latin typeface="Tahoma" panose="020B0604030504040204" pitchFamily="34" charset="0"/>
                <a:ea typeface="Tahoma" panose="020B0604030504040204" pitchFamily="34" charset="0"/>
                <a:cs typeface="Tahoma" panose="020B0604030504040204" pitchFamily="34" charset="0"/>
              </a:rPr>
              <a:t>Offer to connect her with non-urgent services:</a:t>
            </a:r>
          </a:p>
        </p:txBody>
      </p:sp>
      <p:sp>
        <p:nvSpPr>
          <p:cNvPr id="9" name="TextBox 9"/>
          <p:cNvSpPr txBox="1"/>
          <p:nvPr/>
        </p:nvSpPr>
        <p:spPr>
          <a:xfrm>
            <a:off x="10462233" y="4622132"/>
            <a:ext cx="6797067" cy="4032250"/>
          </a:xfrm>
          <a:prstGeom prst="rect">
            <a:avLst/>
          </a:prstGeom>
        </p:spPr>
        <p:txBody>
          <a:bodyPr lIns="0" tIns="0" rIns="0" bIns="0" rtlCol="0" anchor="t">
            <a:spAutoFit/>
          </a:bodyPr>
          <a:lstStyle/>
          <a:p>
            <a:pPr marL="755651" lvl="1" indent="-377825">
              <a:lnSpc>
                <a:spcPts val="3500"/>
              </a:lnSpc>
              <a:buFont typeface="Arial"/>
              <a:buChar char="•"/>
            </a:pPr>
            <a:r>
              <a:rPr lang="en-US" sz="3500" dirty="0">
                <a:solidFill>
                  <a:srgbClr val="721172"/>
                </a:solidFill>
                <a:latin typeface="Tahoma" panose="020B0604030504040204" pitchFamily="34" charset="0"/>
                <a:ea typeface="Tahoma" panose="020B0604030504040204" pitchFamily="34" charset="0"/>
                <a:cs typeface="Tahoma" panose="020B0604030504040204" pitchFamily="34" charset="0"/>
              </a:rPr>
              <a:t>Hospital social worker or IPV expert</a:t>
            </a:r>
          </a:p>
          <a:p>
            <a:pPr>
              <a:lnSpc>
                <a:spcPts val="3500"/>
              </a:lnSpc>
            </a:pPr>
            <a:endParaRPr lang="en-US" sz="3500" dirty="0">
              <a:solidFill>
                <a:srgbClr val="721172"/>
              </a:solidFill>
              <a:latin typeface="Tahoma" panose="020B0604030504040204" pitchFamily="34" charset="0"/>
              <a:ea typeface="Tahoma" panose="020B0604030504040204" pitchFamily="34" charset="0"/>
              <a:cs typeface="Tahoma" panose="020B0604030504040204" pitchFamily="34" charset="0"/>
            </a:endParaRPr>
          </a:p>
          <a:p>
            <a:pPr marL="755650" lvl="1" indent="-377825" algn="just">
              <a:lnSpc>
                <a:spcPts val="3500"/>
              </a:lnSpc>
              <a:buFont typeface="Arial"/>
              <a:buChar char="•"/>
            </a:pPr>
            <a:r>
              <a:rPr lang="en-US" sz="3500" dirty="0">
                <a:solidFill>
                  <a:srgbClr val="721172"/>
                </a:solidFill>
                <a:latin typeface="Tahoma" panose="020B0604030504040204" pitchFamily="34" charset="0"/>
                <a:ea typeface="Tahoma" panose="020B0604030504040204" pitchFamily="34" charset="0"/>
                <a:cs typeface="Tahoma" panose="020B0604030504040204" pitchFamily="34" charset="0"/>
              </a:rPr>
              <a:t>Shelter services</a:t>
            </a:r>
          </a:p>
          <a:p>
            <a:pPr algn="just">
              <a:lnSpc>
                <a:spcPts val="3500"/>
              </a:lnSpc>
            </a:pPr>
            <a:endParaRPr lang="en-US" sz="3500" dirty="0">
              <a:solidFill>
                <a:srgbClr val="721172"/>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3500"/>
              </a:lnSpc>
              <a:buFont typeface="Arial"/>
              <a:buChar char="•"/>
            </a:pPr>
            <a:r>
              <a:rPr lang="en-US" sz="3500" dirty="0">
                <a:solidFill>
                  <a:srgbClr val="721172"/>
                </a:solidFill>
                <a:latin typeface="Tahoma" panose="020B0604030504040204" pitchFamily="34" charset="0"/>
                <a:ea typeface="Tahoma" panose="020B0604030504040204" pitchFamily="34" charset="0"/>
                <a:cs typeface="Tahoma" panose="020B0604030504040204" pitchFamily="34" charset="0"/>
              </a:rPr>
              <a:t>Other community services (counselling, legal services, financial assistance, etc.)</a:t>
            </a:r>
          </a:p>
          <a:p>
            <a:pPr>
              <a:lnSpc>
                <a:spcPts val="3500"/>
              </a:lnSpc>
            </a:pPr>
            <a:endParaRPr lang="en-US" sz="3500" dirty="0">
              <a:solidFill>
                <a:srgbClr val="721172"/>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23875"/>
            <a:ext cx="12458700" cy="8089972"/>
          </a:xfrm>
          <a:prstGeom prst="rect">
            <a:avLst/>
          </a:prstGeom>
        </p:spPr>
        <p:txBody>
          <a:bodyPr wrap="square" lIns="0" tIns="0" rIns="0" bIns="0" rtlCol="0" anchor="t">
            <a:spAutoFit/>
          </a:bodyPr>
          <a:lstStyle/>
          <a:p>
            <a:pPr>
              <a:lnSpc>
                <a:spcPts val="13000"/>
              </a:lnSpc>
            </a:pPr>
            <a:r>
              <a:rPr lang="en-US" sz="6500" b="1" spc="65" dirty="0">
                <a:solidFill>
                  <a:srgbClr val="421142"/>
                </a:solidFill>
                <a:latin typeface="Tahoma" panose="020B0604030504040204" pitchFamily="34" charset="0"/>
                <a:ea typeface="Tahoma" panose="020B0604030504040204" pitchFamily="34" charset="0"/>
                <a:cs typeface="Tahoma" panose="020B0604030504040204" pitchFamily="34" charset="0"/>
              </a:rPr>
              <a:t>Remember, your patient is the expert on her own situation. </a:t>
            </a:r>
          </a:p>
          <a:p>
            <a:pPr>
              <a:lnSpc>
                <a:spcPts val="13000"/>
              </a:lnSpc>
            </a:pPr>
            <a:r>
              <a:rPr lang="en-US" sz="6500" b="1" spc="65" dirty="0">
                <a:solidFill>
                  <a:srgbClr val="721172"/>
                </a:solidFill>
                <a:latin typeface="Tahoma" panose="020B0604030504040204" pitchFamily="34" charset="0"/>
                <a:ea typeface="Tahoma" panose="020B0604030504040204" pitchFamily="34" charset="0"/>
                <a:cs typeface="Tahoma" panose="020B0604030504040204" pitchFamily="34" charset="0"/>
              </a:rPr>
              <a:t>Respect her assessment</a:t>
            </a:r>
          </a:p>
          <a:p>
            <a:pPr>
              <a:lnSpc>
                <a:spcPts val="13000"/>
              </a:lnSpc>
            </a:pPr>
            <a:r>
              <a:rPr lang="en-US" sz="6500" b="1" spc="65" dirty="0">
                <a:solidFill>
                  <a:srgbClr val="721172"/>
                </a:solidFill>
                <a:latin typeface="Tahoma" panose="020B0604030504040204" pitchFamily="34" charset="0"/>
                <a:ea typeface="Tahoma" panose="020B0604030504040204" pitchFamily="34" charset="0"/>
                <a:cs typeface="Tahoma" panose="020B0604030504040204" pitchFamily="34" charset="0"/>
              </a:rPr>
              <a:t>of her own risk.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86498">
            <a:off x="10134621" y="5038420"/>
            <a:ext cx="10087243" cy="1008724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1168062" y="2571613"/>
            <a:ext cx="6971505" cy="69802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38200" y="5034222"/>
            <a:ext cx="8115665" cy="4537211"/>
          </a:xfrm>
          <a:prstGeom prst="rect">
            <a:avLst/>
          </a:prstGeom>
        </p:spPr>
      </p:pic>
      <p:grpSp>
        <p:nvGrpSpPr>
          <p:cNvPr id="3" name="Group 3"/>
          <p:cNvGrpSpPr/>
          <p:nvPr/>
        </p:nvGrpSpPr>
        <p:grpSpPr>
          <a:xfrm>
            <a:off x="0" y="0"/>
            <a:ext cx="18288000" cy="4725640"/>
            <a:chOff x="0" y="0"/>
            <a:chExt cx="6553623" cy="1598550"/>
          </a:xfrm>
        </p:grpSpPr>
        <p:sp>
          <p:nvSpPr>
            <p:cNvPr id="4" name="Freeform 4"/>
            <p:cNvSpPr/>
            <p:nvPr/>
          </p:nvSpPr>
          <p:spPr>
            <a:xfrm>
              <a:off x="0" y="0"/>
              <a:ext cx="6553623" cy="1598550"/>
            </a:xfrm>
            <a:custGeom>
              <a:avLst/>
              <a:gdLst/>
              <a:ahLst/>
              <a:cxnLst/>
              <a:rect l="l" t="t" r="r" b="b"/>
              <a:pathLst>
                <a:path w="6553623" h="1598550">
                  <a:moveTo>
                    <a:pt x="0" y="0"/>
                  </a:moveTo>
                  <a:lnTo>
                    <a:pt x="6553623" y="0"/>
                  </a:lnTo>
                  <a:lnTo>
                    <a:pt x="6553623" y="1598550"/>
                  </a:lnTo>
                  <a:lnTo>
                    <a:pt x="0" y="1598550"/>
                  </a:lnTo>
                  <a:close/>
                </a:path>
              </a:pathLst>
            </a:custGeom>
            <a:solidFill>
              <a:srgbClr val="421142"/>
            </a:solidFill>
          </p:spPr>
        </p:sp>
      </p:grpSp>
      <p:pic>
        <p:nvPicPr>
          <p:cNvPr id="7" name="Picture 7"/>
          <p:cNvPicPr>
            <a:picLocks noChangeAspect="1"/>
          </p:cNvPicPr>
          <p:nvPr/>
        </p:nvPicPr>
        <p:blipFill>
          <a:blip r:embed="rId3"/>
          <a:srcRect/>
          <a:stretch>
            <a:fillRect/>
          </a:stretch>
        </p:blipFill>
        <p:spPr>
          <a:xfrm>
            <a:off x="10363200" y="5749636"/>
            <a:ext cx="6712184" cy="3544480"/>
          </a:xfrm>
          <a:prstGeom prst="rect">
            <a:avLst/>
          </a:prstGeom>
        </p:spPr>
      </p:pic>
      <p:grpSp>
        <p:nvGrpSpPr>
          <p:cNvPr id="10" name="Group 9">
            <a:extLst>
              <a:ext uri="{FF2B5EF4-FFF2-40B4-BE49-F238E27FC236}">
                <a16:creationId xmlns:a16="http://schemas.microsoft.com/office/drawing/2014/main" id="{29A912D6-7735-4283-A941-8A330E3EEE26}"/>
              </a:ext>
            </a:extLst>
          </p:cNvPr>
          <p:cNvGrpSpPr/>
          <p:nvPr/>
        </p:nvGrpSpPr>
        <p:grpSpPr>
          <a:xfrm>
            <a:off x="818146" y="611086"/>
            <a:ext cx="15863092" cy="3503468"/>
            <a:chOff x="522142" y="525780"/>
            <a:chExt cx="15863092" cy="3503468"/>
          </a:xfrm>
        </p:grpSpPr>
        <p:sp>
          <p:nvSpPr>
            <p:cNvPr id="8" name="TextBox 8"/>
            <p:cNvSpPr txBox="1"/>
            <p:nvPr/>
          </p:nvSpPr>
          <p:spPr>
            <a:xfrm>
              <a:off x="1028700" y="1720388"/>
              <a:ext cx="15356534" cy="2308860"/>
            </a:xfrm>
            <a:prstGeom prst="rect">
              <a:avLst/>
            </a:prstGeom>
          </p:spPr>
          <p:txBody>
            <a:bodyPr lIns="0" tIns="0" rIns="0" bIns="0" rtlCol="0" anchor="t">
              <a:spAutoFit/>
            </a:bodyPr>
            <a:lstStyle/>
            <a:p>
              <a:pPr>
                <a:lnSpc>
                  <a:spcPts val="6120"/>
                </a:lnSpc>
              </a:pPr>
              <a:r>
                <a:rPr lang="en-US" sz="4500" spc="44" dirty="0">
                  <a:solidFill>
                    <a:srgbClr val="FFFEFB"/>
                  </a:solidFill>
                  <a:latin typeface="Tahoma" panose="020B0604030504040204" pitchFamily="34" charset="0"/>
                  <a:ea typeface="Tahoma" panose="020B0604030504040204" pitchFamily="34" charset="0"/>
                  <a:cs typeface="Tahoma" panose="020B0604030504040204" pitchFamily="34" charset="0"/>
                </a:rPr>
                <a:t>The evaluation of the program was funded by the Canadian Institutes for Health Research and Hamilton Academic Health Sciences Organization</a:t>
              </a:r>
            </a:p>
          </p:txBody>
        </p:sp>
        <p:sp>
          <p:nvSpPr>
            <p:cNvPr id="9" name="TextBox 9"/>
            <p:cNvSpPr txBox="1"/>
            <p:nvPr/>
          </p:nvSpPr>
          <p:spPr>
            <a:xfrm>
              <a:off x="522142" y="525780"/>
              <a:ext cx="9545053" cy="961802"/>
            </a:xfrm>
            <a:prstGeom prst="rect">
              <a:avLst/>
            </a:prstGeom>
          </p:spPr>
          <p:txBody>
            <a:bodyPr wrap="square" lIns="0" tIns="0" rIns="0" bIns="0" rtlCol="0" anchor="t">
              <a:spAutoFit/>
            </a:bodyPr>
            <a:lstStyle/>
            <a:p>
              <a:pPr>
                <a:lnSpc>
                  <a:spcPts val="7480"/>
                </a:lnSpc>
              </a:pPr>
              <a:r>
                <a:rPr lang="en-US" sz="7000" b="1" spc="55" dirty="0">
                  <a:solidFill>
                    <a:srgbClr val="FFFEFB"/>
                  </a:solidFill>
                  <a:latin typeface="Tahoma" panose="020B0604030504040204" pitchFamily="34" charset="0"/>
                  <a:ea typeface="Tahoma" panose="020B0604030504040204" pitchFamily="34" charset="0"/>
                  <a:cs typeface="Tahoma" panose="020B0604030504040204" pitchFamily="34" charset="0"/>
                </a:rPr>
                <a:t>Acknowledgements</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06744" y="1517650"/>
            <a:ext cx="14274511" cy="7080250"/>
          </a:xfrm>
          <a:prstGeom prst="rect">
            <a:avLst/>
          </a:prstGeom>
        </p:spPr>
        <p:txBody>
          <a:bodyPr lIns="0" tIns="0" rIns="0" bIns="0" rtlCol="0" anchor="t">
            <a:spAutoFit/>
          </a:bodyPr>
          <a:lstStyle/>
          <a:p>
            <a:pPr algn="ctr">
              <a:lnSpc>
                <a:spcPts val="11200"/>
              </a:lnSpc>
            </a:pPr>
            <a:r>
              <a:rPr lang="en-US" sz="8000" dirty="0">
                <a:solidFill>
                  <a:srgbClr val="373435"/>
                </a:solidFill>
                <a:latin typeface="Tahoma" panose="020B0604030504040204" pitchFamily="34" charset="0"/>
                <a:ea typeface="Tahoma" panose="020B0604030504040204" pitchFamily="34" charset="0"/>
                <a:cs typeface="Tahoma" panose="020B0604030504040204" pitchFamily="34" charset="0"/>
              </a:rPr>
              <a:t>Staying does not indicate acceptance of abuse.</a:t>
            </a:r>
          </a:p>
          <a:p>
            <a:pPr algn="ctr">
              <a:lnSpc>
                <a:spcPts val="11200"/>
              </a:lnSpc>
            </a:pPr>
            <a:endParaRPr lang="en-US" sz="8000"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algn="ctr">
              <a:lnSpc>
                <a:spcPts val="11200"/>
              </a:lnSpc>
            </a:pPr>
            <a:r>
              <a:rPr lang="en-US" sz="8000" b="1" dirty="0">
                <a:solidFill>
                  <a:srgbClr val="721172"/>
                </a:solidFill>
                <a:latin typeface="Tahoma" panose="020B0604030504040204" pitchFamily="34" charset="0"/>
                <a:ea typeface="Tahoma" panose="020B0604030504040204" pitchFamily="34" charset="0"/>
                <a:cs typeface="Tahoma" panose="020B0604030504040204" pitchFamily="34" charset="0"/>
              </a:rPr>
              <a:t>Leaving does not mean that the abuse will stop.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38543" y="933450"/>
            <a:ext cx="4820757" cy="2192020"/>
          </a:xfrm>
          <a:prstGeom prst="rect">
            <a:avLst/>
          </a:prstGeom>
        </p:spPr>
        <p:txBody>
          <a:bodyPr lIns="0" tIns="0" rIns="0" bIns="0" rtlCol="0" anchor="t">
            <a:spAutoFit/>
          </a:bodyPr>
          <a:lstStyle/>
          <a:p>
            <a:pPr algn="r">
              <a:lnSpc>
                <a:spcPts val="8840"/>
              </a:lnSpc>
            </a:pPr>
            <a:r>
              <a:rPr lang="en-US" sz="6500" spc="65">
                <a:solidFill>
                  <a:srgbClr val="FFFEFB"/>
                </a:solidFill>
                <a:latin typeface="Open Sans Bold"/>
              </a:rPr>
              <a:t>Campaign Stages</a:t>
            </a:r>
          </a:p>
        </p:txBody>
      </p:sp>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5623" flipH="1">
            <a:off x="12958237" y="1148561"/>
            <a:ext cx="7454051" cy="10744578"/>
          </a:xfrm>
          <a:prstGeom prst="rect">
            <a:avLst/>
          </a:prstGeom>
        </p:spPr>
      </p:pic>
      <p:sp>
        <p:nvSpPr>
          <p:cNvPr id="4" name="TextBox 4"/>
          <p:cNvSpPr txBox="1"/>
          <p:nvPr/>
        </p:nvSpPr>
        <p:spPr>
          <a:xfrm>
            <a:off x="1278523" y="671195"/>
            <a:ext cx="15730953" cy="2454275"/>
          </a:xfrm>
          <a:prstGeom prst="rect">
            <a:avLst/>
          </a:prstGeom>
        </p:spPr>
        <p:txBody>
          <a:bodyPr wrap="square"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If your patient doesn't want to leave at this time:</a:t>
            </a:r>
          </a:p>
        </p:txBody>
      </p:sp>
      <p:sp>
        <p:nvSpPr>
          <p:cNvPr id="5" name="TextBox 5"/>
          <p:cNvSpPr txBox="1"/>
          <p:nvPr/>
        </p:nvSpPr>
        <p:spPr>
          <a:xfrm>
            <a:off x="1278523" y="4062130"/>
            <a:ext cx="15730954" cy="5786120"/>
          </a:xfrm>
          <a:prstGeom prst="rect">
            <a:avLst/>
          </a:prstGeom>
        </p:spPr>
        <p:txBody>
          <a:bodyPr lIns="0" tIns="0" rIns="0" bIns="0" rtlCol="0" anchor="t">
            <a:spAutoFit/>
          </a:bodyPr>
          <a:lstStyle/>
          <a:p>
            <a:pPr>
              <a:lnSpc>
                <a:spcPts val="6560"/>
              </a:lnSpc>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Encourage her to develop a safety plan with the assistance of one of your referral options. This will help her:</a:t>
            </a:r>
          </a:p>
          <a:p>
            <a:pPr marL="885191" lvl="1" indent="-442595">
              <a:lnSpc>
                <a:spcPts val="656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Stay as safe as possible while remaining in her relationship</a:t>
            </a:r>
          </a:p>
          <a:p>
            <a:pPr marL="885191" lvl="1" indent="-442595">
              <a:lnSpc>
                <a:spcPts val="656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Leave as safely as possible when she's ready</a:t>
            </a:r>
          </a:p>
          <a:p>
            <a:pPr>
              <a:lnSpc>
                <a:spcPts val="6560"/>
              </a:lnSpc>
            </a:pPr>
            <a:endPar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algn="ctr">
              <a:lnSpc>
                <a:spcPts val="6560"/>
              </a:lnSpc>
            </a:pPr>
            <a:r>
              <a:rPr lang="en-US" sz="3500" b="1" dirty="0">
                <a:solidFill>
                  <a:srgbClr val="373435"/>
                </a:solidFill>
                <a:latin typeface="Tahoma" panose="020B0604030504040204" pitchFamily="34" charset="0"/>
                <a:ea typeface="Tahoma" panose="020B0604030504040204" pitchFamily="34" charset="0"/>
                <a:cs typeface="Tahoma" panose="020B0604030504040204" pitchFamily="34" charset="0"/>
              </a:rPr>
              <a:t>Leaving an abusive relationship is a process, not an event.  </a:t>
            </a:r>
          </a:p>
          <a:p>
            <a:pPr algn="ctr">
              <a:lnSpc>
                <a:spcPts val="6560"/>
              </a:lnSpc>
            </a:pPr>
            <a:r>
              <a:rPr lang="en-US" sz="3500" b="1" dirty="0">
                <a:solidFill>
                  <a:srgbClr val="373435"/>
                </a:solidFill>
                <a:latin typeface="Tahoma" panose="020B0604030504040204" pitchFamily="34" charset="0"/>
                <a:ea typeface="Tahoma" panose="020B0604030504040204" pitchFamily="34" charset="0"/>
                <a:cs typeface="Tahoma" panose="020B0604030504040204" pitchFamily="34" charset="0"/>
              </a:rPr>
              <a:t>It can take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591" y="352425"/>
            <a:ext cx="14023921"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Documenting IPV </a:t>
            </a:r>
          </a:p>
        </p:txBody>
      </p:sp>
      <p:sp>
        <p:nvSpPr>
          <p:cNvPr id="3" name="TextBox 3"/>
          <p:cNvSpPr txBox="1"/>
          <p:nvPr/>
        </p:nvSpPr>
        <p:spPr>
          <a:xfrm>
            <a:off x="1028700" y="2133254"/>
            <a:ext cx="14744700" cy="7475636"/>
          </a:xfrm>
          <a:prstGeom prst="rect">
            <a:avLst/>
          </a:prstGeom>
        </p:spPr>
        <p:txBody>
          <a:bodyPr wrap="square" lIns="0" tIns="0" rIns="0" bIns="0" rtlCol="0" anchor="t">
            <a:spAutoFit/>
          </a:bodyPr>
          <a:lstStyle/>
          <a:p>
            <a:pPr marL="755651" lvl="1" indent="-377825">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Document the abuse in the patient's medical record</a:t>
            </a:r>
          </a:p>
          <a:p>
            <a:pPr marL="755651" lvl="1" indent="-377825">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Notes should include</a:t>
            </a:r>
            <a:r>
              <a:rPr lang="en-US" sz="3500" b="1" dirty="0">
                <a:solidFill>
                  <a:srgbClr val="000000"/>
                </a:solidFill>
                <a:latin typeface="Tahoma" panose="020B0604030504040204" pitchFamily="34" charset="0"/>
                <a:ea typeface="Tahoma" panose="020B0604030504040204" pitchFamily="34" charset="0"/>
                <a:cs typeface="Tahoma" panose="020B0604030504040204" pitchFamily="34" charset="0"/>
              </a:rPr>
              <a:t> only </a:t>
            </a: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objective observations.  For example:</a:t>
            </a:r>
          </a:p>
          <a:p>
            <a:pPr marL="1511301" lvl="2" indent="-503767">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Details about injury characteristics</a:t>
            </a:r>
          </a:p>
          <a:p>
            <a:pPr marL="1511301" lvl="2" indent="-503767">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Causes of injury, threats, weapons, events leading up to the assault</a:t>
            </a:r>
          </a:p>
          <a:p>
            <a:pPr marL="1511301" lvl="2" indent="-503767">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 body map of injuries</a:t>
            </a:r>
          </a:p>
          <a:p>
            <a:pPr marL="1511301" lvl="2" indent="-503767">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Photographs of injuries, with patient consent</a:t>
            </a:r>
          </a:p>
          <a:p>
            <a:pPr marL="1511301" lvl="2" indent="-503767">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Current and past abuse history</a:t>
            </a:r>
          </a:p>
          <a:p>
            <a:pPr marL="755651" lvl="1" indent="-377825">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Let patient know her injuries have been documented should she require it for court proceedings</a:t>
            </a:r>
          </a:p>
          <a:p>
            <a:pPr marL="755650" lvl="1" indent="-377825">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Documentation will only be released to police with her consent or if the police have a search warrant.</a:t>
            </a:r>
          </a:p>
        </p:txBody>
      </p:sp>
      <p:grpSp>
        <p:nvGrpSpPr>
          <p:cNvPr id="4" name="Group 4"/>
          <p:cNvGrpSpPr/>
          <p:nvPr/>
        </p:nvGrpSpPr>
        <p:grpSpPr>
          <a:xfrm>
            <a:off x="13941885" y="-1758931"/>
            <a:ext cx="7829711" cy="7936770"/>
            <a:chOff x="0" y="0"/>
            <a:chExt cx="10439614" cy="10582360"/>
          </a:xfrm>
        </p:grpSpPr>
        <p:pic>
          <p:nvPicPr>
            <p:cNvPr id="5" name="Picture 5"/>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275601" y="1741395"/>
              <a:ext cx="7888412" cy="7099571"/>
            </a:xfrm>
            <a:prstGeom prst="rect">
              <a:avLst/>
            </a:prstGeom>
          </p:spPr>
        </p:pic>
        <p:pic>
          <p:nvPicPr>
            <p:cNvPr id="6" name="Picture 6"/>
            <p:cNvPicPr>
              <a:picLocks noChangeAspect="1"/>
            </p:cNvPicPr>
            <p:nvPr/>
          </p:nvPicPr>
          <p:blipFill>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7336" y="1651766"/>
              <a:ext cx="7791835" cy="7791835"/>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EFB"/>
        </a:solidFill>
        <a:effectLst/>
      </p:bgPr>
    </p:bg>
    <p:spTree>
      <p:nvGrpSpPr>
        <p:cNvPr id="1" name=""/>
        <p:cNvGrpSpPr/>
        <p:nvPr/>
      </p:nvGrpSpPr>
      <p:grpSpPr>
        <a:xfrm>
          <a:off x="0" y="0"/>
          <a:ext cx="0" cy="0"/>
          <a:chOff x="0" y="0"/>
          <a:chExt cx="0" cy="0"/>
        </a:xfrm>
      </p:grpSpPr>
      <p:grpSp>
        <p:nvGrpSpPr>
          <p:cNvPr id="2" name="Group 2"/>
          <p:cNvGrpSpPr/>
          <p:nvPr/>
        </p:nvGrpSpPr>
        <p:grpSpPr>
          <a:xfrm>
            <a:off x="0" y="5089203"/>
            <a:ext cx="18288000" cy="5197797"/>
            <a:chOff x="0" y="0"/>
            <a:chExt cx="7054504" cy="1758267"/>
          </a:xfrm>
        </p:grpSpPr>
        <p:sp>
          <p:nvSpPr>
            <p:cNvPr id="3" name="Freeform 3"/>
            <p:cNvSpPr/>
            <p:nvPr/>
          </p:nvSpPr>
          <p:spPr>
            <a:xfrm>
              <a:off x="0" y="0"/>
              <a:ext cx="7054504" cy="1758267"/>
            </a:xfrm>
            <a:custGeom>
              <a:avLst/>
              <a:gdLst/>
              <a:ahLst/>
              <a:cxnLst/>
              <a:rect l="l" t="t" r="r" b="b"/>
              <a:pathLst>
                <a:path w="7054504" h="1758267">
                  <a:moveTo>
                    <a:pt x="0" y="0"/>
                  </a:moveTo>
                  <a:lnTo>
                    <a:pt x="7054504" y="0"/>
                  </a:lnTo>
                  <a:lnTo>
                    <a:pt x="7054504" y="1758267"/>
                  </a:lnTo>
                  <a:lnTo>
                    <a:pt x="0" y="1758267"/>
                  </a:lnTo>
                  <a:close/>
                </a:path>
              </a:pathLst>
            </a:custGeom>
            <a:solidFill>
              <a:srgbClr val="421142"/>
            </a:solidFill>
          </p:spPr>
        </p:sp>
      </p:grpSp>
      <p:grpSp>
        <p:nvGrpSpPr>
          <p:cNvPr id="4" name="Group 4"/>
          <p:cNvGrpSpPr/>
          <p:nvPr/>
        </p:nvGrpSpPr>
        <p:grpSpPr>
          <a:xfrm>
            <a:off x="7549821" y="290513"/>
            <a:ext cx="3188358" cy="1347787"/>
            <a:chOff x="0" y="-171449"/>
            <a:chExt cx="4251144" cy="1797049"/>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25544" y="0"/>
              <a:ext cx="1625600" cy="1625600"/>
            </a:xfrm>
            <a:prstGeom prst="rect">
              <a:avLst/>
            </a:prstGeom>
          </p:spPr>
        </p:pic>
        <p:sp>
          <p:nvSpPr>
            <p:cNvPr id="6" name="TextBox 6"/>
            <p:cNvSpPr txBox="1"/>
            <p:nvPr/>
          </p:nvSpPr>
          <p:spPr>
            <a:xfrm>
              <a:off x="0" y="-171449"/>
              <a:ext cx="2625544" cy="1717223"/>
            </a:xfrm>
            <a:prstGeom prst="rect">
              <a:avLst/>
            </a:prstGeom>
          </p:spPr>
          <p:txBody>
            <a:bodyPr lIns="0" tIns="0" rIns="0" bIns="0" rtlCol="0" anchor="t">
              <a:spAutoFit/>
            </a:bodyPr>
            <a:lstStyle/>
            <a:p>
              <a:pPr algn="ctr">
                <a:lnSpc>
                  <a:spcPts val="11200"/>
                </a:lnSpc>
              </a:pPr>
              <a:r>
                <a:rPr lang="en-US" sz="8000" b="1" dirty="0">
                  <a:solidFill>
                    <a:srgbClr val="864886"/>
                  </a:solidFill>
                  <a:latin typeface="Tahoma" panose="020B0604030504040204" pitchFamily="34" charset="0"/>
                  <a:ea typeface="Tahoma" panose="020B0604030504040204" pitchFamily="34" charset="0"/>
                  <a:cs typeface="Tahoma" panose="020B0604030504040204" pitchFamily="34" charset="0"/>
                </a:rPr>
                <a:t>DO</a:t>
              </a:r>
            </a:p>
          </p:txBody>
        </p:sp>
      </p:grpSp>
      <p:sp>
        <p:nvSpPr>
          <p:cNvPr id="7" name="TextBox 7"/>
          <p:cNvSpPr txBox="1"/>
          <p:nvPr/>
        </p:nvSpPr>
        <p:spPr>
          <a:xfrm>
            <a:off x="1028699" y="2206821"/>
            <a:ext cx="5164363" cy="1415288"/>
          </a:xfrm>
          <a:prstGeom prst="rect">
            <a:avLst/>
          </a:prstGeom>
        </p:spPr>
        <p:txBody>
          <a:bodyPr lIns="0" tIns="0" rIns="0" bIns="0" rtlCol="0" anchor="t">
            <a:spAutoFit/>
          </a:bodyPr>
          <a:lstStyle/>
          <a:p>
            <a:pPr marL="0" lvl="0" indent="0" algn="ctr">
              <a:lnSpc>
                <a:spcPts val="5841"/>
              </a:lnSpc>
              <a:spcBef>
                <a:spcPct val="0"/>
              </a:spcBef>
            </a:pPr>
            <a:r>
              <a:rPr lang="en-US" sz="3300" b="1" spc="132" dirty="0">
                <a:solidFill>
                  <a:srgbClr val="864886"/>
                </a:solidFill>
                <a:latin typeface="Tahoma" panose="020B0604030504040204" pitchFamily="34" charset="0"/>
                <a:ea typeface="Tahoma" panose="020B0604030504040204" pitchFamily="34" charset="0"/>
                <a:cs typeface="Tahoma" panose="020B0604030504040204" pitchFamily="34" charset="0"/>
              </a:rPr>
              <a:t>ACKNOWLEDGE PATIENT'S FEELINGS</a:t>
            </a:r>
          </a:p>
        </p:txBody>
      </p:sp>
      <p:sp>
        <p:nvSpPr>
          <p:cNvPr id="8" name="TextBox 8"/>
          <p:cNvSpPr txBox="1"/>
          <p:nvPr/>
        </p:nvSpPr>
        <p:spPr>
          <a:xfrm>
            <a:off x="6931995" y="2206821"/>
            <a:ext cx="4424010" cy="1415288"/>
          </a:xfrm>
          <a:prstGeom prst="rect">
            <a:avLst/>
          </a:prstGeom>
        </p:spPr>
        <p:txBody>
          <a:bodyPr lIns="0" tIns="0" rIns="0" bIns="0" rtlCol="0" anchor="t">
            <a:spAutoFit/>
          </a:bodyPr>
          <a:lstStyle/>
          <a:p>
            <a:pPr marL="0" lvl="0" indent="0" algn="ctr">
              <a:lnSpc>
                <a:spcPts val="5841"/>
              </a:lnSpc>
              <a:spcBef>
                <a:spcPct val="0"/>
              </a:spcBef>
            </a:pPr>
            <a:r>
              <a:rPr lang="en-US" sz="3300" b="1" spc="132" dirty="0">
                <a:solidFill>
                  <a:srgbClr val="864886"/>
                </a:solidFill>
                <a:latin typeface="Tahoma" panose="020B0604030504040204" pitchFamily="34" charset="0"/>
                <a:ea typeface="Tahoma" panose="020B0604030504040204" pitchFamily="34" charset="0"/>
                <a:cs typeface="Tahoma" panose="020B0604030504040204" pitchFamily="34" charset="0"/>
              </a:rPr>
              <a:t>BE RESPECTFUL OF HER CHOICES</a:t>
            </a:r>
          </a:p>
        </p:txBody>
      </p:sp>
      <p:sp>
        <p:nvSpPr>
          <p:cNvPr id="9" name="TextBox 9"/>
          <p:cNvSpPr txBox="1"/>
          <p:nvPr/>
        </p:nvSpPr>
        <p:spPr>
          <a:xfrm>
            <a:off x="12094937" y="1838521"/>
            <a:ext cx="5164363" cy="2151888"/>
          </a:xfrm>
          <a:prstGeom prst="rect">
            <a:avLst/>
          </a:prstGeom>
        </p:spPr>
        <p:txBody>
          <a:bodyPr lIns="0" tIns="0" rIns="0" bIns="0" rtlCol="0" anchor="t">
            <a:spAutoFit/>
          </a:bodyPr>
          <a:lstStyle/>
          <a:p>
            <a:pPr algn="ctr">
              <a:lnSpc>
                <a:spcPts val="5841"/>
              </a:lnSpc>
            </a:pPr>
            <a:r>
              <a:rPr lang="en-US" sz="3300" b="1" spc="132" dirty="0">
                <a:solidFill>
                  <a:srgbClr val="864886"/>
                </a:solidFill>
                <a:latin typeface="Tahoma" panose="020B0604030504040204" pitchFamily="34" charset="0"/>
                <a:ea typeface="Tahoma" panose="020B0604030504040204" pitchFamily="34" charset="0"/>
                <a:cs typeface="Tahoma" panose="020B0604030504040204" pitchFamily="34" charset="0"/>
              </a:rPr>
              <a:t>REMEMBER PATIENT IS AN EXPERT IN HER OWN LIFE</a:t>
            </a:r>
          </a:p>
        </p:txBody>
      </p:sp>
      <p:sp>
        <p:nvSpPr>
          <p:cNvPr id="10" name="TextBox 10"/>
          <p:cNvSpPr txBox="1"/>
          <p:nvPr/>
        </p:nvSpPr>
        <p:spPr>
          <a:xfrm>
            <a:off x="1028699" y="7662381"/>
            <a:ext cx="4424010" cy="1415288"/>
          </a:xfrm>
          <a:prstGeom prst="rect">
            <a:avLst/>
          </a:prstGeom>
        </p:spPr>
        <p:txBody>
          <a:bodyPr lIns="0" tIns="0" rIns="0" bIns="0" rtlCol="0" anchor="t">
            <a:spAutoFit/>
          </a:bodyPr>
          <a:lstStyle/>
          <a:p>
            <a:pPr algn="ctr">
              <a:lnSpc>
                <a:spcPts val="5841"/>
              </a:lnSpc>
            </a:pPr>
            <a:r>
              <a:rPr lang="en-US" sz="3300" b="1" spc="132" dirty="0">
                <a:solidFill>
                  <a:srgbClr val="FFFEFB"/>
                </a:solidFill>
                <a:latin typeface="Tahoma" panose="020B0604030504040204" pitchFamily="34" charset="0"/>
                <a:ea typeface="Tahoma" panose="020B0604030504040204" pitchFamily="34" charset="0"/>
                <a:cs typeface="Tahoma" panose="020B0604030504040204" pitchFamily="34" charset="0"/>
              </a:rPr>
              <a:t>BE JUDGEMENTAL OR THREATENING</a:t>
            </a:r>
          </a:p>
        </p:txBody>
      </p:sp>
      <p:sp>
        <p:nvSpPr>
          <p:cNvPr id="11" name="TextBox 11"/>
          <p:cNvSpPr txBox="1"/>
          <p:nvPr/>
        </p:nvSpPr>
        <p:spPr>
          <a:xfrm>
            <a:off x="7041376" y="7557537"/>
            <a:ext cx="4955205" cy="1388522"/>
          </a:xfrm>
          <a:prstGeom prst="rect">
            <a:avLst/>
          </a:prstGeom>
        </p:spPr>
        <p:txBody>
          <a:bodyPr wrap="square" lIns="0" tIns="0" rIns="0" bIns="0" rtlCol="0" anchor="t">
            <a:spAutoFit/>
          </a:bodyPr>
          <a:lstStyle/>
          <a:p>
            <a:pPr marL="0" lvl="0" indent="0" algn="ctr">
              <a:lnSpc>
                <a:spcPts val="5841"/>
              </a:lnSpc>
              <a:spcBef>
                <a:spcPct val="0"/>
              </a:spcBef>
            </a:pPr>
            <a:r>
              <a:rPr lang="en-US" sz="3300" b="1" spc="132" dirty="0">
                <a:solidFill>
                  <a:srgbClr val="FFFEFB"/>
                </a:solidFill>
                <a:latin typeface="Tahoma" panose="020B0604030504040204" pitchFamily="34" charset="0"/>
                <a:ea typeface="Tahoma" panose="020B0604030504040204" pitchFamily="34" charset="0"/>
                <a:cs typeface="Tahoma" panose="020B0604030504040204" pitchFamily="34" charset="0"/>
              </a:rPr>
              <a:t>BLAME THE PATIENT IN ANY WAY</a:t>
            </a:r>
          </a:p>
        </p:txBody>
      </p:sp>
      <p:sp>
        <p:nvSpPr>
          <p:cNvPr id="12" name="TextBox 12"/>
          <p:cNvSpPr txBox="1"/>
          <p:nvPr/>
        </p:nvSpPr>
        <p:spPr>
          <a:xfrm>
            <a:off x="12835290" y="8047661"/>
            <a:ext cx="4424010" cy="644728"/>
          </a:xfrm>
          <a:prstGeom prst="rect">
            <a:avLst/>
          </a:prstGeom>
        </p:spPr>
        <p:txBody>
          <a:bodyPr lIns="0" tIns="0" rIns="0" bIns="0" rtlCol="0" anchor="t">
            <a:spAutoFit/>
          </a:bodyPr>
          <a:lstStyle/>
          <a:p>
            <a:pPr marL="0" lvl="0" indent="0" algn="ctr">
              <a:lnSpc>
                <a:spcPts val="5841"/>
              </a:lnSpc>
              <a:spcBef>
                <a:spcPct val="0"/>
              </a:spcBef>
            </a:pPr>
            <a:r>
              <a:rPr lang="en-US" sz="3300" b="1" spc="132" dirty="0">
                <a:solidFill>
                  <a:srgbClr val="FFFEFB"/>
                </a:solidFill>
                <a:latin typeface="Tahoma" panose="020B0604030504040204" pitchFamily="34" charset="0"/>
                <a:ea typeface="Tahoma" panose="020B0604030504040204" pitchFamily="34" charset="0"/>
                <a:cs typeface="Tahoma" panose="020B0604030504040204" pitchFamily="34" charset="0"/>
              </a:rPr>
              <a:t>ASK HER "WHY"</a:t>
            </a:r>
          </a:p>
        </p:txBody>
      </p:sp>
      <p:grpSp>
        <p:nvGrpSpPr>
          <p:cNvPr id="16" name="Group 15">
            <a:extLst>
              <a:ext uri="{FF2B5EF4-FFF2-40B4-BE49-F238E27FC236}">
                <a16:creationId xmlns:a16="http://schemas.microsoft.com/office/drawing/2014/main" id="{4C878936-7953-49AD-AEA9-2315CCFEAD74}"/>
              </a:ext>
            </a:extLst>
          </p:cNvPr>
          <p:cNvGrpSpPr/>
          <p:nvPr/>
        </p:nvGrpSpPr>
        <p:grpSpPr>
          <a:xfrm>
            <a:off x="6839036" y="5644612"/>
            <a:ext cx="4609928" cy="1309716"/>
            <a:chOff x="6721809" y="5424800"/>
            <a:chExt cx="4609928" cy="1309716"/>
          </a:xfrm>
        </p:grpSpPr>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12537" y="5515316"/>
              <a:ext cx="1219200" cy="1219200"/>
            </a:xfrm>
            <a:prstGeom prst="rect">
              <a:avLst/>
            </a:prstGeom>
          </p:spPr>
        </p:pic>
        <p:sp>
          <p:nvSpPr>
            <p:cNvPr id="15" name="TextBox 15"/>
            <p:cNvSpPr txBox="1"/>
            <p:nvPr/>
          </p:nvSpPr>
          <p:spPr>
            <a:xfrm>
              <a:off x="6721809" y="5424800"/>
              <a:ext cx="3258186" cy="1287917"/>
            </a:xfrm>
            <a:prstGeom prst="rect">
              <a:avLst/>
            </a:prstGeom>
          </p:spPr>
          <p:txBody>
            <a:bodyPr wrap="square" lIns="0" tIns="0" rIns="0" bIns="0" rtlCol="0" anchor="t">
              <a:spAutoFit/>
            </a:bodyPr>
            <a:lstStyle/>
            <a:p>
              <a:pPr algn="ctr">
                <a:lnSpc>
                  <a:spcPts val="11200"/>
                </a:lnSpc>
              </a:pPr>
              <a:r>
                <a:rPr lang="en-US" sz="8000" b="1" dirty="0">
                  <a:solidFill>
                    <a:srgbClr val="FFFFFF"/>
                  </a:solidFill>
                  <a:latin typeface="Tahoma" panose="020B0604030504040204" pitchFamily="34" charset="0"/>
                  <a:ea typeface="Tahoma" panose="020B0604030504040204" pitchFamily="34" charset="0"/>
                  <a:cs typeface="Tahoma" panose="020B0604030504040204" pitchFamily="34" charset="0"/>
                </a:rPr>
                <a:t>DON'T</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grpSp>
        <p:nvGrpSpPr>
          <p:cNvPr id="2" name="Group 2"/>
          <p:cNvGrpSpPr/>
          <p:nvPr/>
        </p:nvGrpSpPr>
        <p:grpSpPr>
          <a:xfrm>
            <a:off x="591849" y="2563842"/>
            <a:ext cx="17113827" cy="6704330"/>
            <a:chOff x="0" y="0"/>
            <a:chExt cx="5789122" cy="2267884"/>
          </a:xfrm>
        </p:grpSpPr>
        <p:sp>
          <p:nvSpPr>
            <p:cNvPr id="3" name="Freeform 3"/>
            <p:cNvSpPr/>
            <p:nvPr/>
          </p:nvSpPr>
          <p:spPr>
            <a:xfrm>
              <a:off x="0" y="0"/>
              <a:ext cx="5789122" cy="2267885"/>
            </a:xfrm>
            <a:custGeom>
              <a:avLst/>
              <a:gdLst/>
              <a:ahLst/>
              <a:cxnLst/>
              <a:rect l="l" t="t" r="r" b="b"/>
              <a:pathLst>
                <a:path w="5789122" h="2267885">
                  <a:moveTo>
                    <a:pt x="5664662" y="2267884"/>
                  </a:moveTo>
                  <a:lnTo>
                    <a:pt x="124460" y="2267884"/>
                  </a:lnTo>
                  <a:cubicBezTo>
                    <a:pt x="55880" y="2267884"/>
                    <a:pt x="0" y="2212005"/>
                    <a:pt x="0" y="2143424"/>
                  </a:cubicBezTo>
                  <a:lnTo>
                    <a:pt x="0" y="124460"/>
                  </a:lnTo>
                  <a:cubicBezTo>
                    <a:pt x="0" y="55880"/>
                    <a:pt x="55880" y="0"/>
                    <a:pt x="124460" y="0"/>
                  </a:cubicBezTo>
                  <a:lnTo>
                    <a:pt x="5664662" y="0"/>
                  </a:lnTo>
                  <a:cubicBezTo>
                    <a:pt x="5733242" y="0"/>
                    <a:pt x="5789122" y="55880"/>
                    <a:pt x="5789122" y="124460"/>
                  </a:cubicBezTo>
                  <a:lnTo>
                    <a:pt x="5789122" y="2143425"/>
                  </a:lnTo>
                  <a:cubicBezTo>
                    <a:pt x="5789122" y="2212005"/>
                    <a:pt x="5733242" y="2267885"/>
                    <a:pt x="5664662" y="2267885"/>
                  </a:cubicBezTo>
                  <a:close/>
                </a:path>
              </a:pathLst>
            </a:custGeom>
            <a:solidFill>
              <a:srgbClr val="FFFFFF"/>
            </a:solidFill>
          </p:spPr>
        </p:sp>
      </p:grpSp>
      <p:sp>
        <p:nvSpPr>
          <p:cNvPr id="4" name="TextBox 4"/>
          <p:cNvSpPr txBox="1"/>
          <p:nvPr/>
        </p:nvSpPr>
        <p:spPr>
          <a:xfrm>
            <a:off x="9139238" y="4846955"/>
            <a:ext cx="9525" cy="470642"/>
          </a:xfrm>
          <a:prstGeom prst="rect">
            <a:avLst/>
          </a:prstGeom>
        </p:spPr>
        <p:txBody>
          <a:bodyPr lIns="0" tIns="0" rIns="0" bIns="0" rtlCol="0" anchor="t">
            <a:spAutoFit/>
          </a:bodyPr>
          <a:lstStyle/>
          <a:p>
            <a:pPr algn="ctr">
              <a:lnSpc>
                <a:spcPts val="4409"/>
              </a:lnSpc>
            </a:pPr>
            <a:endParaRPr>
              <a:latin typeface="Tahoma" panose="020B0604030504040204" pitchFamily="34" charset="0"/>
              <a:ea typeface="Tahoma" panose="020B0604030504040204" pitchFamily="34" charset="0"/>
              <a:cs typeface="Tahoma" panose="020B0604030504040204" pitchFamily="34" charset="0"/>
            </a:endParaRPr>
          </a:p>
        </p:txBody>
      </p:sp>
      <p:sp>
        <p:nvSpPr>
          <p:cNvPr id="5" name="TextBox 5"/>
          <p:cNvSpPr txBox="1"/>
          <p:nvPr/>
        </p:nvSpPr>
        <p:spPr>
          <a:xfrm>
            <a:off x="1028700" y="3150581"/>
            <a:ext cx="16230600" cy="5642570"/>
          </a:xfrm>
          <a:prstGeom prst="rect">
            <a:avLst/>
          </a:prstGeom>
        </p:spPr>
        <p:txBody>
          <a:bodyPr lIns="0" tIns="0" rIns="0" bIns="0" rtlCol="0" anchor="t">
            <a:spAutoFit/>
          </a:bodyPr>
          <a:lstStyle/>
          <a:p>
            <a:pPr marL="863599" lvl="1" indent="-431800">
              <a:lnSpc>
                <a:spcPts val="3999"/>
              </a:lnSpc>
              <a:buFont typeface="Arial"/>
              <a:buChar char="•"/>
            </a:pPr>
            <a:r>
              <a:rPr lang="en-US" sz="4000" dirty="0">
                <a:solidFill>
                  <a:srgbClr val="373435"/>
                </a:solidFill>
                <a:latin typeface="Tahoma" panose="020B0604030504040204" pitchFamily="34" charset="0"/>
                <a:ea typeface="Tahoma" panose="020B0604030504040204" pitchFamily="34" charset="0"/>
                <a:cs typeface="Tahoma" panose="020B0604030504040204" pitchFamily="34" charset="0"/>
              </a:rPr>
              <a:t>Convey to the patient that you believe and support her</a:t>
            </a:r>
          </a:p>
          <a:p>
            <a:pPr>
              <a:lnSpc>
                <a:spcPts val="3999"/>
              </a:lnSpc>
            </a:pPr>
            <a:endParaRPr lang="en-US" sz="4000"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marL="863599" lvl="1" indent="-431800">
              <a:lnSpc>
                <a:spcPts val="3999"/>
              </a:lnSpc>
              <a:buFont typeface="Arial"/>
              <a:buChar char="•"/>
            </a:pPr>
            <a:r>
              <a:rPr lang="en-US" sz="3999" dirty="0">
                <a:solidFill>
                  <a:srgbClr val="373435"/>
                </a:solidFill>
                <a:latin typeface="Tahoma" panose="020B0604030504040204" pitchFamily="34" charset="0"/>
                <a:ea typeface="Tahoma" panose="020B0604030504040204" pitchFamily="34" charset="0"/>
                <a:cs typeface="Tahoma" panose="020B0604030504040204" pitchFamily="34" charset="0"/>
              </a:rPr>
              <a:t>Validate the disclosure, assess immediate safety and offer a connection to resources and services</a:t>
            </a:r>
          </a:p>
          <a:p>
            <a:pPr>
              <a:lnSpc>
                <a:spcPts val="3999"/>
              </a:lnSpc>
            </a:pPr>
            <a:endParaRPr lang="en-US" sz="3999"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marL="863599" lvl="1" indent="-431800">
              <a:lnSpc>
                <a:spcPts val="3999"/>
              </a:lnSpc>
              <a:buFont typeface="Arial"/>
              <a:buChar char="•"/>
            </a:pPr>
            <a:r>
              <a:rPr lang="en-US" sz="3999" dirty="0">
                <a:solidFill>
                  <a:srgbClr val="373435"/>
                </a:solidFill>
                <a:latin typeface="Tahoma" panose="020B0604030504040204" pitchFamily="34" charset="0"/>
                <a:ea typeface="Tahoma" panose="020B0604030504040204" pitchFamily="34" charset="0"/>
                <a:cs typeface="Tahoma" panose="020B0604030504040204" pitchFamily="34" charset="0"/>
              </a:rPr>
              <a:t>Respect patient wishes on how to proceed</a:t>
            </a:r>
          </a:p>
          <a:p>
            <a:pPr>
              <a:lnSpc>
                <a:spcPts val="3999"/>
              </a:lnSpc>
            </a:pPr>
            <a:endParaRPr lang="en-US" sz="3999"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marL="863599" lvl="1" indent="-431800">
              <a:lnSpc>
                <a:spcPts val="3999"/>
              </a:lnSpc>
              <a:buFont typeface="Arial"/>
              <a:buChar char="•"/>
            </a:pPr>
            <a:r>
              <a:rPr lang="en-US" sz="3999" dirty="0">
                <a:solidFill>
                  <a:srgbClr val="373435"/>
                </a:solidFill>
                <a:latin typeface="Tahoma" panose="020B0604030504040204" pitchFamily="34" charset="0"/>
                <a:ea typeface="Tahoma" panose="020B0604030504040204" pitchFamily="34" charset="0"/>
                <a:cs typeface="Tahoma" panose="020B0604030504040204" pitchFamily="34" charset="0"/>
              </a:rPr>
              <a:t>Document your objective observations in the medical record</a:t>
            </a:r>
          </a:p>
          <a:p>
            <a:pPr>
              <a:lnSpc>
                <a:spcPts val="3999"/>
              </a:lnSpc>
            </a:pPr>
            <a:endParaRPr lang="en-US" sz="3999"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marL="863600" lvl="1" indent="-431800">
              <a:lnSpc>
                <a:spcPts val="4000"/>
              </a:lnSpc>
              <a:buFont typeface="Arial"/>
              <a:buChar char="•"/>
            </a:pPr>
            <a:r>
              <a:rPr lang="en-US" sz="3999" dirty="0">
                <a:solidFill>
                  <a:srgbClr val="373435"/>
                </a:solidFill>
                <a:latin typeface="Tahoma" panose="020B0604030504040204" pitchFamily="34" charset="0"/>
                <a:ea typeface="Tahoma" panose="020B0604030504040204" pitchFamily="34" charset="0"/>
                <a:cs typeface="Tahoma" panose="020B0604030504040204" pitchFamily="34" charset="0"/>
              </a:rPr>
              <a:t>Remember, abuse is complicated and has no quick fix.  Leaving and staying safe is a process: </a:t>
            </a:r>
            <a:r>
              <a:rPr lang="en-US" sz="3999" b="1" dirty="0">
                <a:solidFill>
                  <a:srgbClr val="373435"/>
                </a:solidFill>
                <a:latin typeface="Tahoma" panose="020B0604030504040204" pitchFamily="34" charset="0"/>
                <a:ea typeface="Tahoma" panose="020B0604030504040204" pitchFamily="34" charset="0"/>
                <a:cs typeface="Tahoma" panose="020B0604030504040204" pitchFamily="34" charset="0"/>
              </a:rPr>
              <a:t>YOU ARE PART OF THE PROCESS.</a:t>
            </a:r>
          </a:p>
        </p:txBody>
      </p:sp>
      <p:sp>
        <p:nvSpPr>
          <p:cNvPr id="6" name="TextBox 6"/>
          <p:cNvSpPr txBox="1"/>
          <p:nvPr/>
        </p:nvSpPr>
        <p:spPr>
          <a:xfrm>
            <a:off x="4293988" y="807945"/>
            <a:ext cx="9709547" cy="1126912"/>
          </a:xfrm>
          <a:prstGeom prst="rect">
            <a:avLst/>
          </a:prstGeom>
        </p:spPr>
        <p:txBody>
          <a:bodyPr wrap="square" lIns="0" tIns="0" rIns="0" bIns="0" rtlCol="0" anchor="t">
            <a:spAutoFit/>
          </a:bodyPr>
          <a:lstStyle/>
          <a:p>
            <a:pPr algn="ctr">
              <a:lnSpc>
                <a:spcPts val="9800"/>
              </a:lnSpc>
            </a:pPr>
            <a:r>
              <a:rPr lang="en-US" sz="7000" b="1" dirty="0">
                <a:solidFill>
                  <a:srgbClr val="FFFFFF"/>
                </a:solidFill>
                <a:latin typeface="Tahoma" panose="020B0604030504040204" pitchFamily="34" charset="0"/>
                <a:ea typeface="Tahoma" panose="020B0604030504040204" pitchFamily="34" charset="0"/>
                <a:cs typeface="Tahoma" panose="020B0604030504040204" pitchFamily="34" charset="0"/>
              </a:rPr>
              <a:t>Take Home Messages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sp>
        <p:nvSpPr>
          <p:cNvPr id="2" name="TextBox 2"/>
          <p:cNvSpPr txBox="1"/>
          <p:nvPr/>
        </p:nvSpPr>
        <p:spPr>
          <a:xfrm>
            <a:off x="4752253" y="4381500"/>
            <a:ext cx="13535747" cy="2183483"/>
          </a:xfrm>
          <a:prstGeom prst="rect">
            <a:avLst/>
          </a:prstGeom>
        </p:spPr>
        <p:txBody>
          <a:bodyPr wrap="square" lIns="0" tIns="0" rIns="0" bIns="0" rtlCol="0" anchor="t">
            <a:spAutoFit/>
          </a:bodyPr>
          <a:lstStyle/>
          <a:p>
            <a:pPr>
              <a:lnSpc>
                <a:spcPts val="10880"/>
              </a:lnSpc>
            </a:pPr>
            <a:r>
              <a:rPr lang="en-US" sz="8000" b="1" spc="80" dirty="0">
                <a:solidFill>
                  <a:srgbClr val="FFFEFB"/>
                </a:solidFill>
                <a:latin typeface="Tahoma" panose="020B0604030504040204" pitchFamily="34" charset="0"/>
                <a:ea typeface="Tahoma" panose="020B0604030504040204" pitchFamily="34" charset="0"/>
                <a:cs typeface="Tahoma" panose="020B0604030504040204" pitchFamily="34" charset="0"/>
              </a:rPr>
              <a:t>Reporting Requirements:</a:t>
            </a:r>
          </a:p>
          <a:p>
            <a:pPr>
              <a:lnSpc>
                <a:spcPts val="6800"/>
              </a:lnSpc>
            </a:pPr>
            <a:r>
              <a:rPr lang="en-US" sz="5000" spc="80" dirty="0">
                <a:solidFill>
                  <a:srgbClr val="FFFEFB"/>
                </a:solidFill>
                <a:latin typeface="Tahoma" panose="020B0604030504040204" pitchFamily="34" charset="0"/>
                <a:ea typeface="Tahoma" panose="020B0604030504040204" pitchFamily="34" charset="0"/>
                <a:cs typeface="Tahoma" panose="020B0604030504040204" pitchFamily="34" charset="0"/>
              </a:rPr>
              <a:t>General guidelines for Ontario</a:t>
            </a:r>
          </a:p>
        </p:txBody>
      </p:sp>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5056" flipH="1">
            <a:off x="-1182179" y="-573127"/>
            <a:ext cx="7454051" cy="1074457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978609" y="1439199"/>
            <a:ext cx="13280691" cy="4943475"/>
          </a:xfrm>
          <a:prstGeom prst="rect">
            <a:avLst/>
          </a:prstGeom>
        </p:spPr>
        <p:txBody>
          <a:bodyPr lIns="0" tIns="0" rIns="0" bIns="0" rtlCol="0" anchor="t">
            <a:spAutoFit/>
          </a:bodyPr>
          <a:lstStyle/>
          <a:p>
            <a:pPr algn="r">
              <a:lnSpc>
                <a:spcPts val="9800"/>
              </a:lnSpc>
            </a:pPr>
            <a:r>
              <a:rPr lang="en-US" sz="7000" dirty="0">
                <a:solidFill>
                  <a:srgbClr val="000000"/>
                </a:solidFill>
                <a:latin typeface="Tahoma" panose="020B0604030504040204" pitchFamily="34" charset="0"/>
                <a:ea typeface="Tahoma" panose="020B0604030504040204" pitchFamily="34" charset="0"/>
                <a:cs typeface="Tahoma" panose="020B0604030504040204" pitchFamily="34" charset="0"/>
              </a:rPr>
              <a:t>It is a breach of confidentiality to report IPV without </a:t>
            </a: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informed</a:t>
            </a:r>
            <a:r>
              <a:rPr lang="en-US" sz="7000" dirty="0">
                <a:solidFill>
                  <a:srgbClr val="721172"/>
                </a:solidFill>
                <a:latin typeface="Tahoma" panose="020B0604030504040204" pitchFamily="34" charset="0"/>
                <a:ea typeface="Tahoma" panose="020B0604030504040204" pitchFamily="34" charset="0"/>
                <a:cs typeface="Tahoma" panose="020B0604030504040204" pitchFamily="34" charset="0"/>
              </a:rPr>
              <a:t> </a:t>
            </a:r>
            <a:r>
              <a:rPr lang="en-US" sz="7000" dirty="0">
                <a:solidFill>
                  <a:srgbClr val="000000"/>
                </a:solidFill>
                <a:latin typeface="Tahoma" panose="020B0604030504040204" pitchFamily="34" charset="0"/>
                <a:ea typeface="Tahoma" panose="020B0604030504040204" pitchFamily="34" charset="0"/>
                <a:cs typeface="Tahoma" panose="020B0604030504040204" pitchFamily="34" charset="0"/>
              </a:rPr>
              <a:t>and </a:t>
            </a: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voluntary</a:t>
            </a:r>
            <a:r>
              <a:rPr lang="en-US" sz="7000" dirty="0">
                <a:solidFill>
                  <a:srgbClr val="721172"/>
                </a:solidFill>
                <a:latin typeface="Tahoma" panose="020B0604030504040204" pitchFamily="34" charset="0"/>
                <a:ea typeface="Tahoma" panose="020B0604030504040204" pitchFamily="34" charset="0"/>
                <a:cs typeface="Tahoma" panose="020B0604030504040204" pitchFamily="34" charset="0"/>
              </a:rPr>
              <a:t> </a:t>
            </a:r>
            <a:r>
              <a:rPr lang="en-US" sz="7000" dirty="0">
                <a:solidFill>
                  <a:srgbClr val="000000"/>
                </a:solidFill>
                <a:latin typeface="Tahoma" panose="020B0604030504040204" pitchFamily="34" charset="0"/>
                <a:ea typeface="Tahoma" panose="020B0604030504040204" pitchFamily="34" charset="0"/>
                <a:cs typeface="Tahoma" panose="020B0604030504040204" pitchFamily="34" charset="0"/>
              </a:rPr>
              <a:t>consent* from the patient. </a:t>
            </a:r>
          </a:p>
        </p:txBody>
      </p:sp>
      <p:sp>
        <p:nvSpPr>
          <p:cNvPr id="5" name="TextBox 5"/>
          <p:cNvSpPr txBox="1"/>
          <p:nvPr/>
        </p:nvSpPr>
        <p:spPr>
          <a:xfrm>
            <a:off x="7424935" y="8629650"/>
            <a:ext cx="9834365" cy="1191865"/>
          </a:xfrm>
          <a:prstGeom prst="rect">
            <a:avLst/>
          </a:prstGeom>
        </p:spPr>
        <p:txBody>
          <a:bodyPr lIns="0" tIns="0" rIns="0" bIns="0" rtlCol="0" anchor="t">
            <a:spAutoFit/>
          </a:bodyPr>
          <a:lstStyle/>
          <a:p>
            <a:pPr algn="ctr">
              <a:lnSpc>
                <a:spcPts val="4900"/>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*Should be written or documented verbal consent.</a:t>
            </a:r>
          </a:p>
        </p:txBody>
      </p:sp>
      <p:grpSp>
        <p:nvGrpSpPr>
          <p:cNvPr id="6" name="Group 4">
            <a:extLst>
              <a:ext uri="{FF2B5EF4-FFF2-40B4-BE49-F238E27FC236}">
                <a16:creationId xmlns:a16="http://schemas.microsoft.com/office/drawing/2014/main" id="{3A26F1EA-1E11-4726-AA83-7E9DBDD06A98}"/>
              </a:ext>
            </a:extLst>
          </p:cNvPr>
          <p:cNvGrpSpPr/>
          <p:nvPr/>
        </p:nvGrpSpPr>
        <p:grpSpPr>
          <a:xfrm>
            <a:off x="-3352800" y="2414288"/>
            <a:ext cx="8686800" cy="9053811"/>
            <a:chOff x="0" y="0"/>
            <a:chExt cx="10439614" cy="10582360"/>
          </a:xfrm>
        </p:grpSpPr>
        <p:pic>
          <p:nvPicPr>
            <p:cNvPr id="7" name="Picture 5">
              <a:extLst>
                <a:ext uri="{FF2B5EF4-FFF2-40B4-BE49-F238E27FC236}">
                  <a16:creationId xmlns:a16="http://schemas.microsoft.com/office/drawing/2014/main" id="{D66A4604-7722-4CE7-81AB-0413A5526054}"/>
                </a:ext>
              </a:extLst>
            </p:cNvPr>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275601" y="1741395"/>
              <a:ext cx="7888412" cy="7099571"/>
            </a:xfrm>
            <a:prstGeom prst="rect">
              <a:avLst/>
            </a:prstGeom>
          </p:spPr>
        </p:pic>
        <p:pic>
          <p:nvPicPr>
            <p:cNvPr id="8" name="Picture 6">
              <a:extLst>
                <a:ext uri="{FF2B5EF4-FFF2-40B4-BE49-F238E27FC236}">
                  <a16:creationId xmlns:a16="http://schemas.microsoft.com/office/drawing/2014/main" id="{F2733562-78EE-40F1-A98E-F697A1F4B037}"/>
                </a:ext>
              </a:extLst>
            </p:cNvPr>
            <p:cNvPicPr>
              <a:picLocks noChangeAspect="1"/>
            </p:cNvPicPr>
            <p:nvPr/>
          </p:nvPicPr>
          <p:blipFill>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7336" y="1651766"/>
              <a:ext cx="7791835" cy="7791835"/>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When is reporting required?</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4172766" y="5052546"/>
            <a:ext cx="5916309" cy="53246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01900" y="5143500"/>
            <a:ext cx="5843876" cy="5843876"/>
          </a:xfrm>
          <a:prstGeom prst="rect">
            <a:avLst/>
          </a:prstGeom>
        </p:spPr>
      </p:pic>
      <p:sp>
        <p:nvSpPr>
          <p:cNvPr id="5" name="TextBox 5"/>
          <p:cNvSpPr txBox="1"/>
          <p:nvPr/>
        </p:nvSpPr>
        <p:spPr>
          <a:xfrm>
            <a:off x="2481078" y="3375648"/>
            <a:ext cx="13325843" cy="4260850"/>
          </a:xfrm>
          <a:prstGeom prst="rect">
            <a:avLst/>
          </a:prstGeom>
        </p:spPr>
        <p:txBody>
          <a:bodyPr lIns="0" tIns="0" rIns="0" bIns="0" rtlCol="0" anchor="t">
            <a:spAutoFit/>
          </a:bodyPr>
          <a:lstStyle/>
          <a:p>
            <a:pPr>
              <a:lnSpc>
                <a:spcPts val="5600"/>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IPV can intersect with mandatory reporting requirements. </a:t>
            </a:r>
          </a:p>
          <a:p>
            <a:pPr>
              <a:lnSpc>
                <a:spcPts val="56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ts val="5600"/>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For example:</a:t>
            </a:r>
          </a:p>
          <a:p>
            <a:pPr marL="863600" lvl="1" indent="-431800">
              <a:lnSpc>
                <a:spcPts val="56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Actual or suspected child abuse/endangerment</a:t>
            </a:r>
          </a:p>
          <a:p>
            <a:pPr marL="863600" lvl="1" indent="-431800">
              <a:lnSpc>
                <a:spcPts val="56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Abuse of an elderly adult living in LTC</a:t>
            </a:r>
          </a:p>
          <a:p>
            <a:pPr marL="863600" lvl="1" indent="-431800">
              <a:lnSpc>
                <a:spcPts val="56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Gunshot wound victim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9003" y="3606800"/>
            <a:ext cx="7829711" cy="7936770"/>
            <a:chOff x="0" y="0"/>
            <a:chExt cx="10439614" cy="10582360"/>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275601" y="1741395"/>
              <a:ext cx="7888412" cy="7099571"/>
            </a:xfrm>
            <a:prstGeom prst="rect">
              <a:avLst/>
            </a:prstGeom>
          </p:spPr>
        </p:pic>
        <p:pic>
          <p:nvPicPr>
            <p:cNvPr id="4" name="Picture 4"/>
            <p:cNvPicPr>
              <a:picLocks noChangeAspect="1"/>
            </p:cNvPicPr>
            <p:nvPr/>
          </p:nvPicPr>
          <p:blipFill>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7336" y="1651766"/>
              <a:ext cx="7791835" cy="7791835"/>
            </a:xfrm>
            <a:prstGeom prst="rect">
              <a:avLst/>
            </a:prstGeom>
          </p:spPr>
        </p:pic>
      </p:grpSp>
      <p:sp>
        <p:nvSpPr>
          <p:cNvPr id="5" name="TextBox 5"/>
          <p:cNvSpPr txBox="1"/>
          <p:nvPr/>
        </p:nvSpPr>
        <p:spPr>
          <a:xfrm>
            <a:off x="1028700" y="970280"/>
            <a:ext cx="1612063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When to report child abuse?</a:t>
            </a:r>
          </a:p>
        </p:txBody>
      </p:sp>
      <p:sp>
        <p:nvSpPr>
          <p:cNvPr id="6" name="TextBox 6"/>
          <p:cNvSpPr txBox="1"/>
          <p:nvPr/>
        </p:nvSpPr>
        <p:spPr>
          <a:xfrm>
            <a:off x="2360057" y="3588753"/>
            <a:ext cx="13457916" cy="4476750"/>
          </a:xfrm>
          <a:prstGeom prst="rect">
            <a:avLst/>
          </a:prstGeom>
        </p:spPr>
        <p:txBody>
          <a:bodyPr lIns="0" tIns="0" rIns="0" bIns="0" rtlCol="0" anchor="t">
            <a:spAutoFit/>
          </a:bodyPr>
          <a:lstStyle/>
          <a:p>
            <a:pPr marL="755651"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Child has suffered physical harm as a result of IPV</a:t>
            </a:r>
          </a:p>
          <a:p>
            <a:pPr>
              <a:lnSpc>
                <a:spcPts val="35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Child has been threatened with harm</a:t>
            </a:r>
          </a:p>
          <a:p>
            <a:pPr>
              <a:lnSpc>
                <a:spcPts val="35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Child has been directly involved in domestic disputes</a:t>
            </a:r>
          </a:p>
          <a:p>
            <a:pPr>
              <a:lnSpc>
                <a:spcPts val="35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Parent is unable to care for child due to her physical or emotional condition as a result of IPV</a:t>
            </a:r>
          </a:p>
          <a:p>
            <a:pPr>
              <a:lnSpc>
                <a:spcPts val="35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0" lvl="1" indent="-377825">
              <a:lnSpc>
                <a:spcPts val="35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Pattern or degree of violence is severe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38543" y="933450"/>
            <a:ext cx="4820757" cy="2192020"/>
          </a:xfrm>
          <a:prstGeom prst="rect">
            <a:avLst/>
          </a:prstGeom>
        </p:spPr>
        <p:txBody>
          <a:bodyPr lIns="0" tIns="0" rIns="0" bIns="0" rtlCol="0" anchor="t">
            <a:spAutoFit/>
          </a:bodyPr>
          <a:lstStyle/>
          <a:p>
            <a:pPr algn="r">
              <a:lnSpc>
                <a:spcPts val="8840"/>
              </a:lnSpc>
            </a:pPr>
            <a:r>
              <a:rPr lang="en-US" sz="6500" spc="65">
                <a:solidFill>
                  <a:srgbClr val="FFFEFB"/>
                </a:solidFill>
                <a:latin typeface="Tahoma" panose="020B0604030504040204" pitchFamily="34" charset="0"/>
                <a:ea typeface="Tahoma" panose="020B0604030504040204" pitchFamily="34" charset="0"/>
                <a:cs typeface="Tahoma" panose="020B0604030504040204" pitchFamily="34" charset="0"/>
              </a:rPr>
              <a:t>Campaign Stages</a:t>
            </a:r>
          </a:p>
        </p:txBody>
      </p:sp>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5623" flipH="1">
            <a:off x="12958237" y="1148561"/>
            <a:ext cx="7454051" cy="10744578"/>
          </a:xfrm>
          <a:prstGeom prst="rect">
            <a:avLst/>
          </a:prstGeom>
        </p:spPr>
      </p:pic>
      <p:sp>
        <p:nvSpPr>
          <p:cNvPr id="4" name="TextBox 4"/>
          <p:cNvSpPr txBox="1"/>
          <p:nvPr/>
        </p:nvSpPr>
        <p:spPr>
          <a:xfrm>
            <a:off x="1028700" y="352425"/>
            <a:ext cx="15656562" cy="2383666"/>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Other considerations when reporting:</a:t>
            </a:r>
          </a:p>
        </p:txBody>
      </p:sp>
      <p:sp>
        <p:nvSpPr>
          <p:cNvPr id="5" name="TextBox 5"/>
          <p:cNvSpPr txBox="1"/>
          <p:nvPr/>
        </p:nvSpPr>
        <p:spPr>
          <a:xfrm>
            <a:off x="1528346" y="3317116"/>
            <a:ext cx="15730954" cy="5657767"/>
          </a:xfrm>
          <a:prstGeom prst="rect">
            <a:avLst/>
          </a:prstGeom>
        </p:spPr>
        <p:txBody>
          <a:bodyPr lIns="0" tIns="0" rIns="0" bIns="0" rtlCol="0" anchor="t">
            <a:spAutoFit/>
          </a:bodyPr>
          <a:lstStyle/>
          <a:p>
            <a:pPr marL="755651" lvl="1" indent="-377825">
              <a:lnSpc>
                <a:spcPts val="560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Ideally, discuss what you need to report with the patient beforehand so she is not surprised by the follow-up call.</a:t>
            </a:r>
          </a:p>
          <a:p>
            <a:pPr>
              <a:lnSpc>
                <a:spcPts val="5600"/>
              </a:lnSpc>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 </a:t>
            </a:r>
          </a:p>
          <a:p>
            <a:pPr marL="755650" lvl="1" indent="-377825">
              <a:lnSpc>
                <a:spcPts val="560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For additional guidance, consider:</a:t>
            </a:r>
          </a:p>
          <a:p>
            <a:pPr marL="1511300" lvl="2" indent="-503767">
              <a:lnSpc>
                <a:spcPts val="560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Consulting with a colleague</a:t>
            </a:r>
          </a:p>
          <a:p>
            <a:pPr marL="1511300" lvl="2" indent="-503767">
              <a:lnSpc>
                <a:spcPts val="560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Consulting with your clinical manager</a:t>
            </a:r>
          </a:p>
          <a:p>
            <a:pPr marL="1511300" lvl="2" indent="-503767" algn="l">
              <a:lnSpc>
                <a:spcPts val="560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Making the call to the applicable reporting agency anonymously to request guidance.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sp>
        <p:nvSpPr>
          <p:cNvPr id="2" name="TextBox 2"/>
          <p:cNvSpPr txBox="1"/>
          <p:nvPr/>
        </p:nvSpPr>
        <p:spPr>
          <a:xfrm>
            <a:off x="1028700" y="885825"/>
            <a:ext cx="12139874" cy="1126912"/>
          </a:xfrm>
          <a:prstGeom prst="rect">
            <a:avLst/>
          </a:prstGeom>
        </p:spPr>
        <p:txBody>
          <a:bodyPr lIns="0" tIns="0" rIns="0" bIns="0" rtlCol="0" anchor="t">
            <a:spAutoFit/>
          </a:bodyPr>
          <a:lstStyle/>
          <a:p>
            <a:pPr>
              <a:lnSpc>
                <a:spcPts val="9800"/>
              </a:lnSpc>
            </a:pPr>
            <a:r>
              <a:rPr lang="en-US" sz="7000" b="1" dirty="0">
                <a:solidFill>
                  <a:srgbClr val="FFFFFF"/>
                </a:solidFill>
                <a:latin typeface="Tahoma" panose="020B0604030504040204" pitchFamily="34" charset="0"/>
                <a:ea typeface="Tahoma" panose="020B0604030504040204" pitchFamily="34" charset="0"/>
                <a:cs typeface="Tahoma" panose="020B0604030504040204" pitchFamily="34" charset="0"/>
              </a:rPr>
              <a:t>Presentation Outline</a:t>
            </a:r>
          </a:p>
        </p:txBody>
      </p:sp>
      <p:sp>
        <p:nvSpPr>
          <p:cNvPr id="3" name="TextBox 3"/>
          <p:cNvSpPr txBox="1"/>
          <p:nvPr/>
        </p:nvSpPr>
        <p:spPr>
          <a:xfrm>
            <a:off x="2065193" y="2611236"/>
            <a:ext cx="10244183" cy="6190990"/>
          </a:xfrm>
          <a:prstGeom prst="rect">
            <a:avLst/>
          </a:prstGeom>
        </p:spPr>
        <p:txBody>
          <a:bodyPr wrap="square" lIns="0" tIns="0" rIns="0" bIns="0" rtlCol="0" anchor="t">
            <a:spAutoFit/>
          </a:bodyPr>
          <a:lstStyle/>
          <a:p>
            <a:pPr marL="1454150" lvl="1" indent="-914400">
              <a:lnSpc>
                <a:spcPts val="7000"/>
              </a:lnSpc>
              <a:buFont typeface="+mj-lt"/>
              <a:buAutoNum type="arabicPeriod"/>
            </a:pPr>
            <a:r>
              <a:rPr lang="en-US" sz="5000" dirty="0">
                <a:solidFill>
                  <a:srgbClr val="FFFFFF"/>
                </a:solidFill>
                <a:latin typeface="Tahoma" panose="020B0604030504040204" pitchFamily="34" charset="0"/>
                <a:ea typeface="Tahoma" panose="020B0604030504040204" pitchFamily="34" charset="0"/>
                <a:cs typeface="Tahoma" panose="020B0604030504040204" pitchFamily="34" charset="0"/>
              </a:rPr>
              <a:t>Introduction to IPV Educate </a:t>
            </a:r>
          </a:p>
          <a:p>
            <a:pPr marL="1454150" lvl="1" indent="-914400">
              <a:lnSpc>
                <a:spcPts val="7000"/>
              </a:lnSpc>
              <a:buFont typeface="+mj-lt"/>
              <a:buAutoNum type="arabicPeriod"/>
            </a:pPr>
            <a:r>
              <a:rPr lang="en-US" sz="5000" dirty="0">
                <a:solidFill>
                  <a:srgbClr val="FFFFFF"/>
                </a:solidFill>
                <a:latin typeface="Tahoma" panose="020B0604030504040204" pitchFamily="34" charset="0"/>
                <a:ea typeface="Tahoma" panose="020B0604030504040204" pitchFamily="34" charset="0"/>
                <a:cs typeface="Tahoma" panose="020B0604030504040204" pitchFamily="34" charset="0"/>
              </a:rPr>
              <a:t>Intimate partner violence</a:t>
            </a:r>
          </a:p>
          <a:p>
            <a:pPr marL="1454150" lvl="1" indent="-914400">
              <a:lnSpc>
                <a:spcPts val="7000"/>
              </a:lnSpc>
              <a:buFont typeface="+mj-lt"/>
              <a:buAutoNum type="arabicPeriod"/>
            </a:pPr>
            <a:r>
              <a:rPr lang="en-US" sz="5000" dirty="0">
                <a:solidFill>
                  <a:srgbClr val="FFFFFF"/>
                </a:solidFill>
                <a:latin typeface="Tahoma" panose="020B0604030504040204" pitchFamily="34" charset="0"/>
                <a:ea typeface="Tahoma" panose="020B0604030504040204" pitchFamily="34" charset="0"/>
                <a:cs typeface="Tahoma" panose="020B0604030504040204" pitchFamily="34" charset="0"/>
              </a:rPr>
              <a:t>Asking about IPV</a:t>
            </a:r>
          </a:p>
          <a:p>
            <a:pPr marL="1454150" lvl="1" indent="-914400">
              <a:lnSpc>
                <a:spcPts val="7000"/>
              </a:lnSpc>
              <a:buFont typeface="+mj-lt"/>
              <a:buAutoNum type="arabicPeriod"/>
            </a:pPr>
            <a:r>
              <a:rPr lang="en-US" sz="5000" dirty="0">
                <a:solidFill>
                  <a:srgbClr val="FFFFFF"/>
                </a:solidFill>
                <a:latin typeface="Tahoma" panose="020B0604030504040204" pitchFamily="34" charset="0"/>
                <a:ea typeface="Tahoma" panose="020B0604030504040204" pitchFamily="34" charset="0"/>
                <a:cs typeface="Tahoma" panose="020B0604030504040204" pitchFamily="34" charset="0"/>
              </a:rPr>
              <a:t>Assisting with IPV</a:t>
            </a:r>
          </a:p>
          <a:p>
            <a:pPr marL="1454150" lvl="1" indent="-914400">
              <a:lnSpc>
                <a:spcPts val="7000"/>
              </a:lnSpc>
              <a:buFont typeface="+mj-lt"/>
              <a:buAutoNum type="arabicPeriod"/>
            </a:pPr>
            <a:r>
              <a:rPr lang="en-US" sz="5000" dirty="0">
                <a:solidFill>
                  <a:srgbClr val="FFFFFF"/>
                </a:solidFill>
                <a:latin typeface="Tahoma" panose="020B0604030504040204" pitchFamily="34" charset="0"/>
                <a:ea typeface="Tahoma" panose="020B0604030504040204" pitchFamily="34" charset="0"/>
                <a:cs typeface="Tahoma" panose="020B0604030504040204" pitchFamily="34" charset="0"/>
              </a:rPr>
              <a:t>Reporting requirements</a:t>
            </a:r>
          </a:p>
          <a:p>
            <a:pPr marL="1454150" lvl="1" indent="-914400">
              <a:lnSpc>
                <a:spcPts val="7000"/>
              </a:lnSpc>
              <a:buFont typeface="+mj-lt"/>
              <a:buAutoNum type="arabicPeriod"/>
            </a:pPr>
            <a:r>
              <a:rPr lang="en-US" sz="5000" dirty="0">
                <a:solidFill>
                  <a:srgbClr val="FFFFFF"/>
                </a:solidFill>
                <a:latin typeface="Tahoma" panose="020B0604030504040204" pitchFamily="34" charset="0"/>
                <a:ea typeface="Tahoma" panose="020B0604030504040204" pitchFamily="34" charset="0"/>
                <a:cs typeface="Tahoma" panose="020B0604030504040204" pitchFamily="34" charset="0"/>
              </a:rPr>
              <a:t>IPV case discussions</a:t>
            </a:r>
          </a:p>
          <a:p>
            <a:pPr marL="1454150" lvl="1" indent="-914400">
              <a:lnSpc>
                <a:spcPts val="7000"/>
              </a:lnSpc>
              <a:buFont typeface="+mj-lt"/>
              <a:buAutoNum type="arabicPeriod"/>
            </a:pPr>
            <a:r>
              <a:rPr lang="en-US" sz="5000" dirty="0">
                <a:solidFill>
                  <a:srgbClr val="FFFFFF"/>
                </a:solidFill>
                <a:latin typeface="Tahoma" panose="020B0604030504040204" pitchFamily="34" charset="0"/>
                <a:ea typeface="Tahoma" panose="020B0604030504040204" pitchFamily="34" charset="0"/>
                <a:cs typeface="Tahoma" panose="020B0604030504040204" pitchFamily="34" charset="0"/>
              </a:rPr>
              <a:t>Local IPV services</a:t>
            </a:r>
          </a:p>
        </p:txBody>
      </p:sp>
      <p:pic>
        <p:nvPicPr>
          <p:cNvPr id="4" name="Picture 4"/>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9162">
            <a:off x="10875424" y="-228789"/>
            <a:ext cx="7454051" cy="1074457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sp>
        <p:nvSpPr>
          <p:cNvPr id="2" name="TextBox 2"/>
          <p:cNvSpPr txBox="1"/>
          <p:nvPr/>
        </p:nvSpPr>
        <p:spPr>
          <a:xfrm>
            <a:off x="4998251" y="4665812"/>
            <a:ext cx="12954739" cy="1259063"/>
          </a:xfrm>
          <a:prstGeom prst="rect">
            <a:avLst/>
          </a:prstGeom>
        </p:spPr>
        <p:txBody>
          <a:bodyPr lIns="0" tIns="0" rIns="0" bIns="0" rtlCol="0" anchor="t">
            <a:spAutoFit/>
          </a:bodyPr>
          <a:lstStyle/>
          <a:p>
            <a:pPr>
              <a:lnSpc>
                <a:spcPts val="10880"/>
              </a:lnSpc>
            </a:pPr>
            <a:r>
              <a:rPr lang="en-US" sz="8000" b="1" spc="80" dirty="0">
                <a:solidFill>
                  <a:srgbClr val="FFFEFB"/>
                </a:solidFill>
                <a:latin typeface="Tahoma" panose="020B0604030504040204" pitchFamily="34" charset="0"/>
                <a:ea typeface="Tahoma" panose="020B0604030504040204" pitchFamily="34" charset="0"/>
                <a:cs typeface="Tahoma" panose="020B0604030504040204" pitchFamily="34" charset="0"/>
              </a:rPr>
              <a:t>IPV Case Discussions</a:t>
            </a:r>
          </a:p>
        </p:txBody>
      </p:sp>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5056" flipH="1">
            <a:off x="-1182179" y="-573127"/>
            <a:ext cx="7454051" cy="1074457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24416" y="2946688"/>
            <a:ext cx="8404622" cy="6218882"/>
          </a:xfrm>
          <a:prstGeom prst="rect">
            <a:avLst/>
          </a:prstGeom>
        </p:spPr>
        <p:txBody>
          <a:bodyPr lIns="0" tIns="0" rIns="0" bIns="0" rtlCol="0" anchor="t">
            <a:spAutoFit/>
          </a:bodyPr>
          <a:lstStyle/>
          <a:p>
            <a:pPr>
              <a:lnSpc>
                <a:spcPts val="4900"/>
              </a:lnSpc>
              <a:spcBef>
                <a:spcPct val="0"/>
              </a:spcBef>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Insert details about local cases involving IPV</a:t>
            </a:r>
          </a:p>
          <a:p>
            <a:pPr>
              <a:lnSpc>
                <a:spcPts val="4900"/>
              </a:lnSpc>
              <a:spcBef>
                <a:spcPct val="0"/>
              </a:spcBef>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Potential points to touch on include:</a:t>
            </a:r>
          </a:p>
          <a:p>
            <a:pPr marL="457200" indent="-457200">
              <a:lnSpc>
                <a:spcPts val="4900"/>
              </a:lnSpc>
              <a:spcBef>
                <a:spcPct val="0"/>
              </a:spcBef>
              <a:buFont typeface="Arial" panose="020B0604020202020204" pitchFamily="34" charset="0"/>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What led you to suspect or identify IPV</a:t>
            </a:r>
          </a:p>
          <a:p>
            <a:pPr marL="457200" indent="-457200">
              <a:lnSpc>
                <a:spcPts val="4900"/>
              </a:lnSpc>
              <a:spcBef>
                <a:spcPct val="0"/>
              </a:spcBef>
              <a:buFont typeface="Arial" panose="020B0604020202020204" pitchFamily="34" charset="0"/>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Whether the patient disclosed IPV</a:t>
            </a:r>
          </a:p>
          <a:p>
            <a:pPr marL="457200" indent="-457200">
              <a:lnSpc>
                <a:spcPts val="4900"/>
              </a:lnSpc>
              <a:spcBef>
                <a:spcPct val="0"/>
              </a:spcBef>
              <a:buFont typeface="Arial" panose="020B0604020202020204" pitchFamily="34" charset="0"/>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What you did to help the patient</a:t>
            </a:r>
          </a:p>
          <a:p>
            <a:pPr marL="457200" indent="-457200">
              <a:lnSpc>
                <a:spcPts val="4900"/>
              </a:lnSpc>
              <a:spcBef>
                <a:spcPct val="0"/>
              </a:spcBef>
              <a:buFont typeface="Arial" panose="020B0604020202020204" pitchFamily="34" charset="0"/>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The outcome of the case</a:t>
            </a:r>
          </a:p>
          <a:p>
            <a:pPr marL="457200" indent="-457200">
              <a:lnSpc>
                <a:spcPts val="4900"/>
              </a:lnSpc>
              <a:spcBef>
                <a:spcPct val="0"/>
              </a:spcBef>
              <a:buFont typeface="Arial" panose="020B0604020202020204" pitchFamily="34" charset="0"/>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Provide time for questions and discussions</a:t>
            </a:r>
          </a:p>
          <a:p>
            <a:pPr>
              <a:lnSpc>
                <a:spcPts val="4900"/>
              </a:lnSpc>
              <a:spcBef>
                <a:spcPct val="0"/>
              </a:spcBef>
            </a:pPr>
            <a:endPar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3"/>
          <p:cNvSpPr txBox="1"/>
          <p:nvPr/>
        </p:nvSpPr>
        <p:spPr>
          <a:xfrm>
            <a:off x="1028700" y="885825"/>
            <a:ext cx="1573097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Local IPV Case Discussion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593032" cy="10287000"/>
            <a:chOff x="0" y="0"/>
            <a:chExt cx="2230235" cy="3785601"/>
          </a:xfrm>
        </p:grpSpPr>
        <p:sp>
          <p:nvSpPr>
            <p:cNvPr id="3" name="Freeform 3"/>
            <p:cNvSpPr/>
            <p:nvPr/>
          </p:nvSpPr>
          <p:spPr>
            <a:xfrm>
              <a:off x="0" y="0"/>
              <a:ext cx="2230235" cy="3785601"/>
            </a:xfrm>
            <a:custGeom>
              <a:avLst/>
              <a:gdLst/>
              <a:ahLst/>
              <a:cxnLst/>
              <a:rect l="l" t="t" r="r" b="b"/>
              <a:pathLst>
                <a:path w="2230235" h="3785601">
                  <a:moveTo>
                    <a:pt x="0" y="0"/>
                  </a:moveTo>
                  <a:lnTo>
                    <a:pt x="2230235" y="0"/>
                  </a:lnTo>
                  <a:lnTo>
                    <a:pt x="2230235" y="3785601"/>
                  </a:lnTo>
                  <a:lnTo>
                    <a:pt x="0" y="3785601"/>
                  </a:lnTo>
                  <a:close/>
                </a:path>
              </a:pathLst>
            </a:custGeom>
            <a:solidFill>
              <a:srgbClr val="421142"/>
            </a:solidFill>
          </p:spPr>
        </p:sp>
      </p:grpSp>
      <p:grpSp>
        <p:nvGrpSpPr>
          <p:cNvPr id="4" name="Group 4"/>
          <p:cNvGrpSpPr/>
          <p:nvPr/>
        </p:nvGrpSpPr>
        <p:grpSpPr>
          <a:xfrm>
            <a:off x="868371" y="2648275"/>
            <a:ext cx="4856290" cy="4990450"/>
            <a:chOff x="0" y="0"/>
            <a:chExt cx="6475053" cy="6653933"/>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649" y="3630178"/>
              <a:ext cx="3023755" cy="3023755"/>
            </a:xfrm>
            <a:prstGeom prst="rect">
              <a:avLst/>
            </a:prstGeom>
          </p:spPr>
        </p:pic>
        <p:sp>
          <p:nvSpPr>
            <p:cNvPr id="6" name="TextBox 6"/>
            <p:cNvSpPr txBox="1"/>
            <p:nvPr/>
          </p:nvSpPr>
          <p:spPr>
            <a:xfrm>
              <a:off x="0" y="0"/>
              <a:ext cx="6475053" cy="2746951"/>
            </a:xfrm>
            <a:prstGeom prst="rect">
              <a:avLst/>
            </a:prstGeom>
          </p:spPr>
          <p:txBody>
            <a:bodyPr lIns="0" tIns="0" rIns="0" bIns="0" rtlCol="0" anchor="t">
              <a:spAutoFit/>
            </a:bodyPr>
            <a:lstStyle/>
            <a:p>
              <a:pPr algn="ctr">
                <a:lnSpc>
                  <a:spcPts val="8111"/>
                </a:lnSpc>
              </a:pPr>
              <a:r>
                <a:rPr lang="en-US" sz="6759" spc="202">
                  <a:solidFill>
                    <a:srgbClr val="FFFEFB"/>
                  </a:solidFill>
                  <a:latin typeface="Open Sans Bold"/>
                </a:rPr>
                <a:t>Case Discussion</a:t>
              </a:r>
            </a:p>
          </p:txBody>
        </p:sp>
      </p:grpSp>
      <p:sp>
        <p:nvSpPr>
          <p:cNvPr id="7" name="TextBox 7"/>
          <p:cNvSpPr txBox="1"/>
          <p:nvPr/>
        </p:nvSpPr>
        <p:spPr>
          <a:xfrm>
            <a:off x="6959311" y="1356264"/>
            <a:ext cx="10783166" cy="7117333"/>
          </a:xfrm>
          <a:prstGeom prst="rect">
            <a:avLst/>
          </a:prstGeom>
        </p:spPr>
        <p:txBody>
          <a:bodyPr lIns="0" tIns="0" rIns="0" bIns="0" rtlCol="0" anchor="t">
            <a:spAutoFit/>
          </a:bodyPr>
          <a:lstStyle/>
          <a:p>
            <a:pPr algn="ctr">
              <a:lnSpc>
                <a:spcPts val="3746"/>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Mrs. Jameson is a 33-year-old woman who is presenting to the fracture clinic for her first visit with a severely displaced clavicle fracture that she sustained 1 week ago.  She presented to the emergency room the day of her injury.  According to the emergency room notes, the injury was sustained from a fall while gardening.</a:t>
            </a:r>
          </a:p>
          <a:p>
            <a:pPr algn="ctr">
              <a:lnSpc>
                <a:spcPts val="3746"/>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ts val="3746"/>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ts val="3746"/>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When you meet Mrs. Jameson, she is in the patient exam room with her husband of 5 years.  As you interact with the patient, you notice that her husband is answering all your questions, even though you have directed the questions to Mrs. Jameson.  You also notice that Mrs. Jameson appears uncomfortable.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11" y="1"/>
            <a:ext cx="6593032" cy="10287000"/>
            <a:chOff x="0" y="0"/>
            <a:chExt cx="2230235" cy="3785601"/>
          </a:xfrm>
        </p:grpSpPr>
        <p:sp>
          <p:nvSpPr>
            <p:cNvPr id="3" name="Freeform 3"/>
            <p:cNvSpPr/>
            <p:nvPr/>
          </p:nvSpPr>
          <p:spPr>
            <a:xfrm>
              <a:off x="0" y="0"/>
              <a:ext cx="2230235" cy="3785601"/>
            </a:xfrm>
            <a:custGeom>
              <a:avLst/>
              <a:gdLst/>
              <a:ahLst/>
              <a:cxnLst/>
              <a:rect l="l" t="t" r="r" b="b"/>
              <a:pathLst>
                <a:path w="2230235" h="3785601">
                  <a:moveTo>
                    <a:pt x="0" y="0"/>
                  </a:moveTo>
                  <a:lnTo>
                    <a:pt x="2230235" y="0"/>
                  </a:lnTo>
                  <a:lnTo>
                    <a:pt x="2230235" y="3785601"/>
                  </a:lnTo>
                  <a:lnTo>
                    <a:pt x="0" y="3785601"/>
                  </a:lnTo>
                  <a:close/>
                </a:path>
              </a:pathLst>
            </a:custGeom>
            <a:solidFill>
              <a:srgbClr val="42114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2608" y="5370909"/>
            <a:ext cx="2267816" cy="2267816"/>
          </a:xfrm>
          <a:prstGeom prst="rect">
            <a:avLst/>
          </a:prstGeom>
        </p:spPr>
      </p:pic>
      <p:sp>
        <p:nvSpPr>
          <p:cNvPr id="5" name="TextBox 5"/>
          <p:cNvSpPr txBox="1"/>
          <p:nvPr/>
        </p:nvSpPr>
        <p:spPr>
          <a:xfrm>
            <a:off x="7086600" y="1822078"/>
            <a:ext cx="10783166" cy="6642844"/>
          </a:xfrm>
          <a:prstGeom prst="rect">
            <a:avLst/>
          </a:prstGeom>
        </p:spPr>
        <p:txBody>
          <a:bodyPr lIns="0" tIns="0" rIns="0" bIns="0" rtlCol="0" anchor="t">
            <a:spAutoFit/>
          </a:bodyPr>
          <a:lstStyle/>
          <a:p>
            <a:pPr algn="ctr">
              <a:lnSpc>
                <a:spcPts val="3746"/>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Ms. Lynn is a 27-year-old woman who is presenting to the fracture clinic for her first visit with an </a:t>
            </a:r>
            <a:r>
              <a:rPr lang="en-US" sz="3500" dirty="0" err="1">
                <a:solidFill>
                  <a:srgbClr val="000000"/>
                </a:solidFill>
                <a:latin typeface="Tahoma" panose="020B0604030504040204" pitchFamily="34" charset="0"/>
                <a:ea typeface="Tahoma" panose="020B0604030504040204" pitchFamily="34" charset="0"/>
                <a:cs typeface="Tahoma" panose="020B0604030504040204" pitchFamily="34" charset="0"/>
              </a:rPr>
              <a:t>undisplaced</a:t>
            </a: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 distal radius fracture that she sustained 2 week ago. She presented to the emergency room 10 days after her injury. </a:t>
            </a:r>
          </a:p>
          <a:p>
            <a:pPr algn="ctr">
              <a:lnSpc>
                <a:spcPts val="3746"/>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ts val="3746"/>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According to the emergency room notes, the injury was sustained from falling down the stairs and the patient did not realize the extent of her injury until the pain failed to go away.</a:t>
            </a:r>
          </a:p>
          <a:p>
            <a:pPr algn="ctr">
              <a:lnSpc>
                <a:spcPts val="3746"/>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ts val="3746"/>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Radiographs reveal a previous ulna fracture and a physical exam reveals multiple bruises on her arms in various stages of healing.</a:t>
            </a:r>
          </a:p>
        </p:txBody>
      </p:sp>
      <p:sp>
        <p:nvSpPr>
          <p:cNvPr id="6" name="TextBox 6"/>
          <p:cNvSpPr txBox="1"/>
          <p:nvPr/>
        </p:nvSpPr>
        <p:spPr>
          <a:xfrm>
            <a:off x="868371" y="2648275"/>
            <a:ext cx="4856290" cy="2060213"/>
          </a:xfrm>
          <a:prstGeom prst="rect">
            <a:avLst/>
          </a:prstGeom>
        </p:spPr>
        <p:txBody>
          <a:bodyPr lIns="0" tIns="0" rIns="0" bIns="0" rtlCol="0" anchor="t">
            <a:spAutoFit/>
          </a:bodyPr>
          <a:lstStyle/>
          <a:p>
            <a:pPr algn="ctr">
              <a:lnSpc>
                <a:spcPts val="8111"/>
              </a:lnSpc>
            </a:pPr>
            <a:r>
              <a:rPr lang="en-US" sz="6759" spc="202">
                <a:solidFill>
                  <a:srgbClr val="FFFEFB"/>
                </a:solidFill>
                <a:latin typeface="Open Sans Bold"/>
              </a:rPr>
              <a:t>Case Discussion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593032" cy="10287000"/>
            <a:chOff x="0" y="0"/>
            <a:chExt cx="2230235" cy="3785601"/>
          </a:xfrm>
        </p:grpSpPr>
        <p:sp>
          <p:nvSpPr>
            <p:cNvPr id="3" name="Freeform 3"/>
            <p:cNvSpPr/>
            <p:nvPr/>
          </p:nvSpPr>
          <p:spPr>
            <a:xfrm>
              <a:off x="0" y="0"/>
              <a:ext cx="2230235" cy="3785601"/>
            </a:xfrm>
            <a:custGeom>
              <a:avLst/>
              <a:gdLst/>
              <a:ahLst/>
              <a:cxnLst/>
              <a:rect l="l" t="t" r="r" b="b"/>
              <a:pathLst>
                <a:path w="2230235" h="3785601">
                  <a:moveTo>
                    <a:pt x="0" y="0"/>
                  </a:moveTo>
                  <a:lnTo>
                    <a:pt x="2230235" y="0"/>
                  </a:lnTo>
                  <a:lnTo>
                    <a:pt x="2230235" y="3785601"/>
                  </a:lnTo>
                  <a:lnTo>
                    <a:pt x="0" y="3785601"/>
                  </a:lnTo>
                  <a:close/>
                </a:path>
              </a:pathLst>
            </a:custGeom>
            <a:solidFill>
              <a:srgbClr val="421142"/>
            </a:solidFill>
          </p:spPr>
        </p:sp>
      </p:grpSp>
      <p:sp>
        <p:nvSpPr>
          <p:cNvPr id="4" name="TextBox 4"/>
          <p:cNvSpPr txBox="1"/>
          <p:nvPr/>
        </p:nvSpPr>
        <p:spPr>
          <a:xfrm>
            <a:off x="7086600" y="2533811"/>
            <a:ext cx="10783166" cy="5219378"/>
          </a:xfrm>
          <a:prstGeom prst="rect">
            <a:avLst/>
          </a:prstGeom>
        </p:spPr>
        <p:txBody>
          <a:bodyPr lIns="0" tIns="0" rIns="0" bIns="0" rtlCol="0" anchor="t">
            <a:spAutoFit/>
          </a:bodyPr>
          <a:lstStyle/>
          <a:p>
            <a:pPr algn="ctr">
              <a:lnSpc>
                <a:spcPts val="3746"/>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Mrs. Brown is a 30-year-old woman who is presenting to the fracture clinic for her first visit with a stable spiral fracture of the tibia that she sustained 5 days ago. She presented to the emergency room the day of her injury. </a:t>
            </a:r>
          </a:p>
          <a:p>
            <a:pPr algn="ctr">
              <a:lnSpc>
                <a:spcPts val="3746"/>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ts val="3746"/>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According to the emergency room notes, the injury was sustained from a fall while skiing.</a:t>
            </a:r>
          </a:p>
          <a:p>
            <a:pPr algn="ctr">
              <a:lnSpc>
                <a:spcPts val="3746"/>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ts val="3746"/>
              </a:lnSpc>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Radiographs and a physical exam reveal no other noteworthy findings.</a:t>
            </a:r>
          </a:p>
        </p:txBody>
      </p:sp>
      <p:grpSp>
        <p:nvGrpSpPr>
          <p:cNvPr id="5" name="Group 5"/>
          <p:cNvGrpSpPr/>
          <p:nvPr/>
        </p:nvGrpSpPr>
        <p:grpSpPr>
          <a:xfrm>
            <a:off x="868371" y="2648275"/>
            <a:ext cx="4856290" cy="4990450"/>
            <a:chOff x="0" y="0"/>
            <a:chExt cx="6475053" cy="6653933"/>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649" y="3630178"/>
              <a:ext cx="3023755" cy="3023755"/>
            </a:xfrm>
            <a:prstGeom prst="rect">
              <a:avLst/>
            </a:prstGeom>
          </p:spPr>
        </p:pic>
        <p:sp>
          <p:nvSpPr>
            <p:cNvPr id="7" name="TextBox 7"/>
            <p:cNvSpPr txBox="1"/>
            <p:nvPr/>
          </p:nvSpPr>
          <p:spPr>
            <a:xfrm>
              <a:off x="0" y="0"/>
              <a:ext cx="6475053" cy="2746951"/>
            </a:xfrm>
            <a:prstGeom prst="rect">
              <a:avLst/>
            </a:prstGeom>
          </p:spPr>
          <p:txBody>
            <a:bodyPr lIns="0" tIns="0" rIns="0" bIns="0" rtlCol="0" anchor="t">
              <a:spAutoFit/>
            </a:bodyPr>
            <a:lstStyle/>
            <a:p>
              <a:pPr algn="ctr">
                <a:lnSpc>
                  <a:spcPts val="8111"/>
                </a:lnSpc>
              </a:pPr>
              <a:r>
                <a:rPr lang="en-US" sz="6759" spc="202">
                  <a:solidFill>
                    <a:srgbClr val="FFFEFB"/>
                  </a:solidFill>
                  <a:latin typeface="Open Sans Bold"/>
                </a:rPr>
                <a:t>Case Discussion</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sp>
        <p:nvSpPr>
          <p:cNvPr id="2" name="TextBox 2"/>
          <p:cNvSpPr txBox="1"/>
          <p:nvPr/>
        </p:nvSpPr>
        <p:spPr>
          <a:xfrm>
            <a:off x="8131004" y="3857948"/>
            <a:ext cx="9128296" cy="1017523"/>
          </a:xfrm>
          <a:prstGeom prst="rect">
            <a:avLst/>
          </a:prstGeom>
        </p:spPr>
        <p:txBody>
          <a:bodyPr lIns="0" tIns="0" rIns="0" bIns="0" rtlCol="0" anchor="t">
            <a:spAutoFit/>
          </a:bodyPr>
          <a:lstStyle/>
          <a:p>
            <a:pPr>
              <a:lnSpc>
                <a:spcPts val="8840"/>
              </a:lnSpc>
            </a:pPr>
            <a:r>
              <a:rPr lang="en-US" sz="6500" b="1" spc="65" dirty="0">
                <a:solidFill>
                  <a:srgbClr val="FFFEFB"/>
                </a:solidFill>
                <a:latin typeface="Tahoma" panose="020B0604030504040204" pitchFamily="34" charset="0"/>
                <a:ea typeface="Tahoma" panose="020B0604030504040204" pitchFamily="34" charset="0"/>
                <a:cs typeface="Tahoma" panose="020B0604030504040204" pitchFamily="34" charset="0"/>
              </a:rPr>
              <a:t>IPV Case Sharing</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70014">
            <a:off x="-762431" y="6487683"/>
            <a:ext cx="9384079" cy="938407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028700"/>
            <a:ext cx="3640366" cy="848390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sp>
        <p:nvSpPr>
          <p:cNvPr id="2" name="TextBox 2"/>
          <p:cNvSpPr txBox="1"/>
          <p:nvPr/>
        </p:nvSpPr>
        <p:spPr>
          <a:xfrm>
            <a:off x="4998251" y="3955415"/>
            <a:ext cx="12954739" cy="2183483"/>
          </a:xfrm>
          <a:prstGeom prst="rect">
            <a:avLst/>
          </a:prstGeom>
        </p:spPr>
        <p:txBody>
          <a:bodyPr lIns="0" tIns="0" rIns="0" bIns="0" rtlCol="0" anchor="t">
            <a:spAutoFit/>
          </a:bodyPr>
          <a:lstStyle/>
          <a:p>
            <a:pPr>
              <a:lnSpc>
                <a:spcPts val="10880"/>
              </a:lnSpc>
            </a:pPr>
            <a:r>
              <a:rPr lang="en-US" sz="8000" b="1" spc="80" dirty="0">
                <a:solidFill>
                  <a:srgbClr val="FFFEFB"/>
                </a:solidFill>
                <a:latin typeface="Tahoma" panose="020B0604030504040204" pitchFamily="34" charset="0"/>
                <a:ea typeface="Tahoma" panose="020B0604030504040204" pitchFamily="34" charset="0"/>
                <a:cs typeface="Tahoma" panose="020B0604030504040204" pitchFamily="34" charset="0"/>
              </a:rPr>
              <a:t>Local IPV Services:</a:t>
            </a:r>
          </a:p>
          <a:p>
            <a:pPr>
              <a:lnSpc>
                <a:spcPts val="6800"/>
              </a:lnSpc>
            </a:pPr>
            <a:r>
              <a:rPr lang="en-US" sz="5000" spc="80" dirty="0">
                <a:solidFill>
                  <a:srgbClr val="FFFEFB"/>
                </a:solidFill>
                <a:latin typeface="Tahoma" panose="020B0604030504040204" pitchFamily="34" charset="0"/>
                <a:ea typeface="Tahoma" panose="020B0604030504040204" pitchFamily="34" charset="0"/>
                <a:cs typeface="Tahoma" panose="020B0604030504040204" pitchFamily="34" charset="0"/>
              </a:rPr>
              <a:t>Where to refer patients for support</a:t>
            </a:r>
          </a:p>
        </p:txBody>
      </p:sp>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5056" flipH="1">
            <a:off x="-1182179" y="-573127"/>
            <a:ext cx="7454051" cy="1074457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34474" y="3606800"/>
            <a:ext cx="7829711" cy="7936770"/>
            <a:chOff x="0" y="0"/>
            <a:chExt cx="10439614" cy="10582360"/>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275601" y="1741395"/>
              <a:ext cx="7888412" cy="7099571"/>
            </a:xfrm>
            <a:prstGeom prst="rect">
              <a:avLst/>
            </a:prstGeom>
          </p:spPr>
        </p:pic>
        <p:pic>
          <p:nvPicPr>
            <p:cNvPr id="4" name="Picture 4"/>
            <p:cNvPicPr>
              <a:picLocks noChangeAspect="1"/>
            </p:cNvPicPr>
            <p:nvPr/>
          </p:nvPicPr>
          <p:blipFill>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7336" y="1651766"/>
              <a:ext cx="7791835" cy="7791835"/>
            </a:xfrm>
            <a:prstGeom prst="rect">
              <a:avLst/>
            </a:prstGeom>
          </p:spPr>
        </p:pic>
      </p:grpSp>
      <p:sp>
        <p:nvSpPr>
          <p:cNvPr id="5" name="TextBox 5"/>
          <p:cNvSpPr txBox="1"/>
          <p:nvPr/>
        </p:nvSpPr>
        <p:spPr>
          <a:xfrm>
            <a:off x="1028700" y="970280"/>
            <a:ext cx="1612063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Local IPV Resources</a:t>
            </a:r>
          </a:p>
        </p:txBody>
      </p:sp>
      <p:sp>
        <p:nvSpPr>
          <p:cNvPr id="6" name="TextBox 6"/>
          <p:cNvSpPr txBox="1"/>
          <p:nvPr/>
        </p:nvSpPr>
        <p:spPr>
          <a:xfrm>
            <a:off x="2360057" y="3663950"/>
            <a:ext cx="13457916" cy="2254250"/>
          </a:xfrm>
          <a:prstGeom prst="rect">
            <a:avLst/>
          </a:prstGeom>
        </p:spPr>
        <p:txBody>
          <a:bodyPr lIns="0" tIns="0" rIns="0" bIns="0" rtlCol="0" anchor="t">
            <a:spAutoFit/>
          </a:bodyPr>
          <a:lstStyle/>
          <a:p>
            <a:pPr marL="755651" lvl="1" indent="-377825">
              <a:lnSpc>
                <a:spcPts val="3500"/>
              </a:lnSpc>
              <a:buFont typeface="Arial"/>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What are the key local resources?</a:t>
            </a:r>
          </a:p>
          <a:p>
            <a:pPr>
              <a:lnSpc>
                <a:spcPts val="3500"/>
              </a:lnSpc>
            </a:pPr>
            <a:endPar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3500"/>
              </a:lnSpc>
              <a:buFont typeface="Arial"/>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Brochures?</a:t>
            </a:r>
          </a:p>
          <a:p>
            <a:pPr>
              <a:lnSpc>
                <a:spcPts val="3500"/>
              </a:lnSpc>
            </a:pPr>
            <a:endPar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endParaRPr>
          </a:p>
          <a:p>
            <a:pPr marL="755650" lvl="1" indent="-377825">
              <a:lnSpc>
                <a:spcPts val="3500"/>
              </a:lnSpc>
              <a:buFont typeface="Arial"/>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Posters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9003" y="3606800"/>
            <a:ext cx="7829711" cy="7936770"/>
            <a:chOff x="0" y="0"/>
            <a:chExt cx="10439614" cy="10582360"/>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275601" y="1741395"/>
              <a:ext cx="7888412" cy="7099571"/>
            </a:xfrm>
            <a:prstGeom prst="rect">
              <a:avLst/>
            </a:prstGeom>
          </p:spPr>
        </p:pic>
        <p:pic>
          <p:nvPicPr>
            <p:cNvPr id="4" name="Picture 4"/>
            <p:cNvPicPr>
              <a:picLocks noChangeAspect="1"/>
            </p:cNvPicPr>
            <p:nvPr/>
          </p:nvPicPr>
          <p:blipFill>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7336" y="1651766"/>
              <a:ext cx="7791835" cy="7791835"/>
            </a:xfrm>
            <a:prstGeom prst="rect">
              <a:avLst/>
            </a:prstGeom>
          </p:spPr>
        </p:pic>
      </p:grpSp>
      <p:sp>
        <p:nvSpPr>
          <p:cNvPr id="5" name="TextBox 5"/>
          <p:cNvSpPr txBox="1"/>
          <p:nvPr/>
        </p:nvSpPr>
        <p:spPr>
          <a:xfrm>
            <a:off x="1028700" y="970280"/>
            <a:ext cx="16120630"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Site-Specific Local Resources</a:t>
            </a:r>
          </a:p>
        </p:txBody>
      </p:sp>
      <p:sp>
        <p:nvSpPr>
          <p:cNvPr id="6" name="TextBox 6"/>
          <p:cNvSpPr txBox="1"/>
          <p:nvPr/>
        </p:nvSpPr>
        <p:spPr>
          <a:xfrm>
            <a:off x="2360057" y="3663950"/>
            <a:ext cx="13457916" cy="2693045"/>
          </a:xfrm>
          <a:prstGeom prst="rect">
            <a:avLst/>
          </a:prstGeom>
        </p:spPr>
        <p:txBody>
          <a:bodyPr lIns="0" tIns="0" rIns="0" bIns="0" rtlCol="0" anchor="t">
            <a:spAutoFit/>
          </a:bodyPr>
          <a:lstStyle/>
          <a:p>
            <a:pPr marL="755651" lvl="1" indent="-377825">
              <a:lnSpc>
                <a:spcPts val="3500"/>
              </a:lnSpc>
              <a:buFont typeface="Arial"/>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Discuss any site-specific resources for HCPs. This may include:</a:t>
            </a:r>
          </a:p>
          <a:p>
            <a:pPr marL="1511301" lvl="2" indent="-503767">
              <a:lnSpc>
                <a:spcPts val="3500"/>
              </a:lnSpc>
              <a:buFont typeface="Arial"/>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IPV identification and assistance protocols</a:t>
            </a:r>
          </a:p>
          <a:p>
            <a:pPr marL="1511301" lvl="2" indent="-503767">
              <a:lnSpc>
                <a:spcPts val="3500"/>
              </a:lnSpc>
              <a:buFont typeface="Arial"/>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Referral pathways</a:t>
            </a:r>
          </a:p>
          <a:p>
            <a:pPr marL="1511301" lvl="2" indent="-503767">
              <a:lnSpc>
                <a:spcPts val="3500"/>
              </a:lnSpc>
              <a:buFont typeface="Arial"/>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Formal policies or procedures related to IPV</a:t>
            </a:r>
          </a:p>
          <a:p>
            <a:pPr marL="755650" lvl="1" indent="-377825">
              <a:lnSpc>
                <a:spcPts val="3500"/>
              </a:lnSpc>
              <a:buFont typeface="Arial"/>
              <a:buChar char="•"/>
            </a:pPr>
            <a:r>
              <a:rPr lang="en-US" sz="3500" dirty="0">
                <a:solidFill>
                  <a:srgbClr val="FF1616"/>
                </a:solidFill>
                <a:latin typeface="Tahoma" panose="020B0604030504040204" pitchFamily="34" charset="0"/>
                <a:ea typeface="Tahoma" panose="020B0604030504040204" pitchFamily="34" charset="0"/>
                <a:cs typeface="Tahoma" panose="020B0604030504040204" pitchFamily="34" charset="0"/>
              </a:rPr>
              <a:t>Identify each resource, where it can be located, and how to use it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38543" y="933450"/>
            <a:ext cx="4820757" cy="2192020"/>
          </a:xfrm>
          <a:prstGeom prst="rect">
            <a:avLst/>
          </a:prstGeom>
        </p:spPr>
        <p:txBody>
          <a:bodyPr lIns="0" tIns="0" rIns="0" bIns="0" rtlCol="0" anchor="t">
            <a:spAutoFit/>
          </a:bodyPr>
          <a:lstStyle/>
          <a:p>
            <a:pPr algn="r">
              <a:lnSpc>
                <a:spcPts val="8840"/>
              </a:lnSpc>
            </a:pPr>
            <a:r>
              <a:rPr lang="en-US" sz="6500" spc="65">
                <a:solidFill>
                  <a:srgbClr val="FFFEFB"/>
                </a:solidFill>
                <a:latin typeface="Tahoma" panose="020B0604030504040204" pitchFamily="34" charset="0"/>
                <a:ea typeface="Tahoma" panose="020B0604030504040204" pitchFamily="34" charset="0"/>
                <a:cs typeface="Tahoma" panose="020B0604030504040204" pitchFamily="34" charset="0"/>
              </a:rPr>
              <a:t>Campaign Stages</a:t>
            </a:r>
          </a:p>
        </p:txBody>
      </p:sp>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5623" flipH="1">
            <a:off x="12958237" y="1148561"/>
            <a:ext cx="7454051" cy="10744578"/>
          </a:xfrm>
          <a:prstGeom prst="rect">
            <a:avLst/>
          </a:prstGeom>
        </p:spPr>
      </p:pic>
      <p:sp>
        <p:nvSpPr>
          <p:cNvPr id="4" name="TextBox 4"/>
          <p:cNvSpPr txBox="1"/>
          <p:nvPr/>
        </p:nvSpPr>
        <p:spPr>
          <a:xfrm>
            <a:off x="1028700" y="352425"/>
            <a:ext cx="15656562" cy="1126912"/>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Others:</a:t>
            </a:r>
          </a:p>
        </p:txBody>
      </p:sp>
      <p:sp>
        <p:nvSpPr>
          <p:cNvPr id="5" name="TextBox 5"/>
          <p:cNvSpPr txBox="1"/>
          <p:nvPr/>
        </p:nvSpPr>
        <p:spPr>
          <a:xfrm>
            <a:off x="991504" y="2104930"/>
            <a:ext cx="15730954" cy="3503395"/>
          </a:xfrm>
          <a:prstGeom prst="rect">
            <a:avLst/>
          </a:prstGeom>
        </p:spPr>
        <p:txBody>
          <a:bodyPr lIns="0" tIns="0" rIns="0" bIns="0" rtlCol="0" anchor="t">
            <a:spAutoFit/>
          </a:bodyPr>
          <a:lstStyle/>
          <a:p>
            <a:pPr marL="835026" lvl="1" indent="-457200">
              <a:lnSpc>
                <a:spcPts val="5600"/>
              </a:lnSpc>
              <a:buFont typeface="Arial" panose="020B0604020202020204" pitchFamily="34" charset="0"/>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Public Health Agency of Canada - Stop Family Violence</a:t>
            </a:r>
          </a:p>
          <a:p>
            <a:pPr marL="1749426" lvl="3" indent="-457200">
              <a:lnSpc>
                <a:spcPts val="5600"/>
              </a:lnSpc>
              <a:buFont typeface="Courier New" panose="02070309020205020404" pitchFamily="49" charset="0"/>
              <a:buChar char="o"/>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hlinkClick r:id="rId4"/>
              </a:rPr>
              <a:t>https://www.canada.ca/en/public-health/services/health-promotion/stop-family-violence.html</a:t>
            </a:r>
            <a:endPar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marL="1749426" lvl="3" indent="-457200">
              <a:lnSpc>
                <a:spcPts val="5600"/>
              </a:lnSpc>
              <a:buFont typeface="Courier New" panose="02070309020205020404" pitchFamily="49" charset="0"/>
              <a:buChar char="o"/>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Education and awareness materials for IPV</a:t>
            </a:r>
          </a:p>
          <a:p>
            <a:pPr algn="l">
              <a:lnSpc>
                <a:spcPts val="5600"/>
              </a:lnSpc>
            </a:pPr>
            <a:endPar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sp>
        <p:nvSpPr>
          <p:cNvPr id="2" name="TextBox 2"/>
          <p:cNvSpPr txBox="1"/>
          <p:nvPr/>
        </p:nvSpPr>
        <p:spPr>
          <a:xfrm>
            <a:off x="593613" y="1360343"/>
            <a:ext cx="17100775" cy="1107676"/>
          </a:xfrm>
          <a:prstGeom prst="rect">
            <a:avLst/>
          </a:prstGeom>
        </p:spPr>
        <p:txBody>
          <a:bodyPr lIns="0" tIns="0" rIns="0" bIns="0" rtlCol="0" anchor="t">
            <a:spAutoFit/>
          </a:bodyPr>
          <a:lstStyle/>
          <a:p>
            <a:pPr>
              <a:lnSpc>
                <a:spcPts val="9600"/>
              </a:lnSpc>
            </a:pPr>
            <a:r>
              <a:rPr lang="en-US" sz="7000" b="1" spc="240" dirty="0">
                <a:solidFill>
                  <a:srgbClr val="FFFEFB"/>
                </a:solidFill>
                <a:latin typeface="Tahoma" panose="020B0604030504040204" pitchFamily="34" charset="0"/>
                <a:ea typeface="Tahoma" panose="020B0604030504040204" pitchFamily="34" charset="0"/>
                <a:cs typeface="Tahoma" panose="020B0604030504040204" pitchFamily="34" charset="0"/>
              </a:rPr>
              <a:t>EDUCATE Program Mission</a:t>
            </a:r>
          </a:p>
        </p:txBody>
      </p:sp>
      <p:sp>
        <p:nvSpPr>
          <p:cNvPr id="3" name="TextBox 3"/>
          <p:cNvSpPr txBox="1"/>
          <p:nvPr/>
        </p:nvSpPr>
        <p:spPr>
          <a:xfrm>
            <a:off x="1722952" y="3125799"/>
            <a:ext cx="14842095" cy="4035401"/>
          </a:xfrm>
          <a:prstGeom prst="rect">
            <a:avLst/>
          </a:prstGeom>
        </p:spPr>
        <p:txBody>
          <a:bodyPr lIns="0" tIns="0" rIns="0" bIns="0" rtlCol="0" anchor="t">
            <a:spAutoFit/>
          </a:bodyPr>
          <a:lstStyle/>
          <a:p>
            <a:pPr algn="ctr">
              <a:lnSpc>
                <a:spcPts val="6449"/>
              </a:lnSpc>
            </a:pPr>
            <a:r>
              <a:rPr lang="en-US" sz="3793" spc="37" dirty="0">
                <a:solidFill>
                  <a:srgbClr val="FFFEFB"/>
                </a:solidFill>
                <a:latin typeface="Tahoma" panose="020B0604030504040204" pitchFamily="34" charset="0"/>
                <a:ea typeface="Tahoma" panose="020B0604030504040204" pitchFamily="34" charset="0"/>
                <a:cs typeface="Tahoma" panose="020B0604030504040204" pitchFamily="34" charset="0"/>
              </a:rPr>
              <a:t>To provide </a:t>
            </a:r>
            <a:r>
              <a:rPr lang="en-US" sz="3793" spc="37" dirty="0" err="1">
                <a:solidFill>
                  <a:srgbClr val="FFFEFB"/>
                </a:solidFill>
                <a:latin typeface="Tahoma" panose="020B0604030504040204" pitchFamily="34" charset="0"/>
                <a:ea typeface="Tahoma" panose="020B0604030504040204" pitchFamily="34" charset="0"/>
                <a:cs typeface="Tahoma" panose="020B0604030504040204" pitchFamily="34" charset="0"/>
              </a:rPr>
              <a:t>orthopaedic</a:t>
            </a:r>
            <a:r>
              <a:rPr lang="en-US" sz="3793" spc="37" dirty="0">
                <a:solidFill>
                  <a:srgbClr val="FFFEFB"/>
                </a:solidFill>
                <a:latin typeface="Tahoma" panose="020B0604030504040204" pitchFamily="34" charset="0"/>
                <a:ea typeface="Tahoma" panose="020B0604030504040204" pitchFamily="34" charset="0"/>
                <a:cs typeface="Tahoma" panose="020B0604030504040204" pitchFamily="34" charset="0"/>
              </a:rPr>
              <a:t> surgeons, health care professionals and non-health care professional staff working in fracture clinics with training that will allow them to develop and enhance knowledge and skills required to successfully identify and assist women who are experiencing intimate partner violence (IPV).</a:t>
            </a:r>
          </a:p>
        </p:txBody>
      </p:sp>
      <p:grpSp>
        <p:nvGrpSpPr>
          <p:cNvPr id="6" name="Group 5">
            <a:extLst>
              <a:ext uri="{FF2B5EF4-FFF2-40B4-BE49-F238E27FC236}">
                <a16:creationId xmlns:a16="http://schemas.microsoft.com/office/drawing/2014/main" id="{36A23FC8-6AF0-4D98-96A0-4A5DE10D0999}"/>
              </a:ext>
            </a:extLst>
          </p:cNvPr>
          <p:cNvGrpSpPr/>
          <p:nvPr/>
        </p:nvGrpSpPr>
        <p:grpSpPr>
          <a:xfrm>
            <a:off x="-2362200" y="6097072"/>
            <a:ext cx="5624166" cy="5659170"/>
            <a:chOff x="-2048840" y="7202344"/>
            <a:chExt cx="5624166" cy="5659170"/>
          </a:xfrm>
          <a:solidFill>
            <a:srgbClr val="000000">
              <a:alpha val="36863"/>
            </a:srgbClr>
          </a:solidFill>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16800">
              <a:off x="-1800885" y="7485302"/>
              <a:ext cx="5659170" cy="509325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00848">
              <a:off x="-2048840" y="7254864"/>
              <a:ext cx="5284906" cy="5284906"/>
            </a:xfrm>
            <a:prstGeom prst="rect">
              <a:avLst/>
            </a:prstGeom>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38543" y="933450"/>
            <a:ext cx="4820757" cy="2192020"/>
          </a:xfrm>
          <a:prstGeom prst="rect">
            <a:avLst/>
          </a:prstGeom>
        </p:spPr>
        <p:txBody>
          <a:bodyPr lIns="0" tIns="0" rIns="0" bIns="0" rtlCol="0" anchor="t">
            <a:spAutoFit/>
          </a:bodyPr>
          <a:lstStyle/>
          <a:p>
            <a:pPr algn="r">
              <a:lnSpc>
                <a:spcPts val="8840"/>
              </a:lnSpc>
            </a:pPr>
            <a:r>
              <a:rPr lang="en-US" sz="6500" spc="65">
                <a:solidFill>
                  <a:srgbClr val="FFFEFB"/>
                </a:solidFill>
                <a:latin typeface="Open Sans Bold"/>
              </a:rPr>
              <a:t>Campaign Stages</a:t>
            </a:r>
          </a:p>
        </p:txBody>
      </p:sp>
      <p:grpSp>
        <p:nvGrpSpPr>
          <p:cNvPr id="3" name="Group 3"/>
          <p:cNvGrpSpPr/>
          <p:nvPr/>
        </p:nvGrpSpPr>
        <p:grpSpPr>
          <a:xfrm>
            <a:off x="3448323" y="2085152"/>
            <a:ext cx="11391353" cy="6116696"/>
            <a:chOff x="0" y="0"/>
            <a:chExt cx="15188471" cy="8155595"/>
          </a:xfrm>
        </p:grpSpPr>
        <p:pic>
          <p:nvPicPr>
            <p:cNvPr id="4" name="Picture 4"/>
            <p:cNvPicPr>
              <a:picLocks noChangeAspect="1"/>
            </p:cNvPicPr>
            <p:nvPr/>
          </p:nvPicPr>
          <p:blipFill>
            <a:blip r:embed="rId2"/>
            <a:srcRect/>
            <a:stretch>
              <a:fillRect/>
            </a:stretch>
          </p:blipFill>
          <p:spPr>
            <a:xfrm>
              <a:off x="24653" y="0"/>
              <a:ext cx="15163818" cy="4293037"/>
            </a:xfrm>
            <a:prstGeom prst="rect">
              <a:avLst/>
            </a:prstGeom>
          </p:spPr>
        </p:pic>
        <p:sp>
          <p:nvSpPr>
            <p:cNvPr id="5" name="TextBox 5"/>
            <p:cNvSpPr txBox="1"/>
            <p:nvPr/>
          </p:nvSpPr>
          <p:spPr>
            <a:xfrm>
              <a:off x="0" y="5708728"/>
              <a:ext cx="15163818" cy="2446867"/>
            </a:xfrm>
            <a:prstGeom prst="rect">
              <a:avLst/>
            </a:prstGeom>
          </p:spPr>
          <p:txBody>
            <a:bodyPr lIns="0" tIns="0" rIns="0" bIns="0" rtlCol="0" anchor="t">
              <a:spAutoFit/>
            </a:bodyPr>
            <a:lstStyle/>
            <a:p>
              <a:pPr algn="ctr">
                <a:lnSpc>
                  <a:spcPts val="4900"/>
                </a:lnSpc>
              </a:pPr>
              <a:r>
                <a:rPr lang="en-US" sz="3500">
                  <a:solidFill>
                    <a:srgbClr val="000000"/>
                  </a:solidFill>
                  <a:latin typeface="Glacial Indifference"/>
                </a:rPr>
                <a:t>The IPV EDUCATE website has access to all training materials, additional videos, training updates and publication list.</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38543" y="933450"/>
            <a:ext cx="4820757" cy="2192020"/>
          </a:xfrm>
          <a:prstGeom prst="rect">
            <a:avLst/>
          </a:prstGeom>
        </p:spPr>
        <p:txBody>
          <a:bodyPr lIns="0" tIns="0" rIns="0" bIns="0" rtlCol="0" anchor="t">
            <a:spAutoFit/>
          </a:bodyPr>
          <a:lstStyle/>
          <a:p>
            <a:pPr algn="r">
              <a:lnSpc>
                <a:spcPts val="8840"/>
              </a:lnSpc>
            </a:pPr>
            <a:r>
              <a:rPr lang="en-US" sz="6500" spc="65">
                <a:solidFill>
                  <a:srgbClr val="FFFEFB"/>
                </a:solidFill>
                <a:latin typeface="Open Sans Bold"/>
              </a:rPr>
              <a:t>Campaign Stages</a:t>
            </a:r>
          </a:p>
        </p:txBody>
      </p:sp>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5623" flipH="1">
            <a:off x="10914069" y="-455733"/>
            <a:ext cx="7158267" cy="10318223"/>
          </a:xfrm>
          <a:prstGeom prst="rect">
            <a:avLst/>
          </a:prstGeom>
        </p:spPr>
      </p:pic>
      <p:sp>
        <p:nvSpPr>
          <p:cNvPr id="4" name="TextBox 4"/>
          <p:cNvSpPr txBox="1"/>
          <p:nvPr/>
        </p:nvSpPr>
        <p:spPr>
          <a:xfrm>
            <a:off x="1028700" y="867410"/>
            <a:ext cx="10858500" cy="1126912"/>
          </a:xfrm>
          <a:prstGeom prst="rect">
            <a:avLst/>
          </a:prstGeom>
        </p:spPr>
        <p:txBody>
          <a:bodyPr wrap="square" lIns="0" tIns="0" rIns="0" bIns="0" rtlCol="0" anchor="t">
            <a:spAutoFit/>
          </a:bodyPr>
          <a:lstStyle/>
          <a:p>
            <a:pPr>
              <a:lnSpc>
                <a:spcPts val="9800"/>
              </a:lnSpc>
            </a:pPr>
            <a:r>
              <a:rPr lang="en-US" sz="7000" b="1" dirty="0">
                <a:solidFill>
                  <a:srgbClr val="373435"/>
                </a:solidFill>
                <a:latin typeface="Tahoma" panose="020B0604030504040204" pitchFamily="34" charset="0"/>
                <a:ea typeface="Tahoma" panose="020B0604030504040204" pitchFamily="34" charset="0"/>
                <a:cs typeface="Tahoma" panose="020B0604030504040204" pitchFamily="34" charset="0"/>
              </a:rPr>
              <a:t>A few important points:</a:t>
            </a:r>
          </a:p>
        </p:txBody>
      </p:sp>
      <p:sp>
        <p:nvSpPr>
          <p:cNvPr id="5" name="TextBox 5"/>
          <p:cNvSpPr txBox="1"/>
          <p:nvPr/>
        </p:nvSpPr>
        <p:spPr>
          <a:xfrm>
            <a:off x="1278523" y="2370821"/>
            <a:ext cx="15730954" cy="6506210"/>
          </a:xfrm>
          <a:prstGeom prst="rect">
            <a:avLst/>
          </a:prstGeom>
        </p:spPr>
        <p:txBody>
          <a:bodyPr lIns="0" tIns="0" rIns="0" bIns="0" rtlCol="0" anchor="t">
            <a:spAutoFit/>
          </a:bodyPr>
          <a:lstStyle/>
          <a:p>
            <a:pPr marL="885191" lvl="1" indent="-442595">
              <a:lnSpc>
                <a:spcPts val="574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Not all information contained in this program will appear to be relevant to your clinical practice</a:t>
            </a:r>
          </a:p>
          <a:p>
            <a:pPr>
              <a:lnSpc>
                <a:spcPts val="5740"/>
              </a:lnSpc>
            </a:pPr>
            <a:endPar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marL="885191" lvl="1" indent="-442595">
              <a:lnSpc>
                <a:spcPts val="574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To be comfortable identifying and assisting patients with IPV, it is necessary to have an understanding beyond your role</a:t>
            </a:r>
          </a:p>
          <a:p>
            <a:pPr>
              <a:lnSpc>
                <a:spcPts val="5740"/>
              </a:lnSpc>
            </a:pPr>
            <a:endPar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endParaRPr>
          </a:p>
          <a:p>
            <a:pPr marL="885190" lvl="1" indent="-442595">
              <a:lnSpc>
                <a:spcPts val="5740"/>
              </a:lnSpc>
              <a:buFont typeface="Arial"/>
              <a:buChar char="•"/>
            </a:pPr>
            <a:r>
              <a:rPr lang="en-US" sz="3500" dirty="0">
                <a:solidFill>
                  <a:srgbClr val="373435"/>
                </a:solidFill>
                <a:latin typeface="Tahoma" panose="020B0604030504040204" pitchFamily="34" charset="0"/>
                <a:ea typeface="Tahoma" panose="020B0604030504040204" pitchFamily="34" charset="0"/>
                <a:cs typeface="Tahoma" panose="020B0604030504040204" pitchFamily="34" charset="0"/>
              </a:rPr>
              <a:t>Some examples may not be directly applicable to your practice, but it is important to take pieces from each that are relevant to your practice and role within your clinic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41129" y="3427613"/>
            <a:ext cx="12205742" cy="3431773"/>
          </a:xfrm>
          <a:prstGeom prst="rect">
            <a:avLst/>
          </a:prstGeom>
        </p:spPr>
        <p:txBody>
          <a:bodyPr wrap="square" lIns="0" tIns="0" rIns="0" bIns="0" rtlCol="0" anchor="t">
            <a:spAutoFit/>
          </a:bodyPr>
          <a:lstStyle/>
          <a:p>
            <a:pPr algn="ctr">
              <a:lnSpc>
                <a:spcPts val="9379"/>
              </a:lnSpc>
            </a:pPr>
            <a:r>
              <a:rPr lang="en-US" sz="6699" dirty="0">
                <a:solidFill>
                  <a:srgbClr val="373435"/>
                </a:solidFill>
                <a:latin typeface="Arimo"/>
              </a:rPr>
              <a:t>May show introduction video here.</a:t>
            </a:r>
          </a:p>
          <a:p>
            <a:pPr algn="ctr">
              <a:lnSpc>
                <a:spcPts val="9379"/>
              </a:lnSpc>
            </a:pPr>
            <a:r>
              <a:rPr lang="en-US" sz="4000" dirty="0">
                <a:solidFill>
                  <a:srgbClr val="373435"/>
                </a:solidFill>
                <a:latin typeface="Arimo"/>
              </a:rPr>
              <a:t>https://www.youtube.com/watch?v=Z7NLxpslVro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21142"/>
        </a:solidFill>
        <a:effectLst/>
      </p:bgPr>
    </p:bg>
    <p:spTree>
      <p:nvGrpSpPr>
        <p:cNvPr id="1" name=""/>
        <p:cNvGrpSpPr/>
        <p:nvPr/>
      </p:nvGrpSpPr>
      <p:grpSpPr>
        <a:xfrm>
          <a:off x="0" y="0"/>
          <a:ext cx="0" cy="0"/>
          <a:chOff x="0" y="0"/>
          <a:chExt cx="0" cy="0"/>
        </a:xfrm>
      </p:grpSpPr>
      <p:sp>
        <p:nvSpPr>
          <p:cNvPr id="2" name="TextBox 2"/>
          <p:cNvSpPr txBox="1"/>
          <p:nvPr/>
        </p:nvSpPr>
        <p:spPr>
          <a:xfrm>
            <a:off x="8131004" y="3713480"/>
            <a:ext cx="9128296" cy="2726690"/>
          </a:xfrm>
          <a:prstGeom prst="rect">
            <a:avLst/>
          </a:prstGeom>
        </p:spPr>
        <p:txBody>
          <a:bodyPr lIns="0" tIns="0" rIns="0" bIns="0" rtlCol="0" anchor="t">
            <a:spAutoFit/>
          </a:bodyPr>
          <a:lstStyle/>
          <a:p>
            <a:pPr>
              <a:lnSpc>
                <a:spcPts val="10880"/>
              </a:lnSpc>
            </a:pPr>
            <a:r>
              <a:rPr lang="en-US" sz="7000" b="1" spc="80" dirty="0">
                <a:solidFill>
                  <a:srgbClr val="FFFEFB"/>
                </a:solidFill>
                <a:latin typeface="Tahoma" panose="020B0604030504040204" pitchFamily="34" charset="0"/>
                <a:ea typeface="Tahoma" panose="020B0604030504040204" pitchFamily="34" charset="0"/>
                <a:cs typeface="Tahoma" panose="020B0604030504040204" pitchFamily="34" charset="0"/>
              </a:rPr>
              <a:t>Intimate Partner Violence</a:t>
            </a:r>
          </a:p>
        </p:txBody>
      </p:sp>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5056" flipH="1">
            <a:off x="1056015" y="-228789"/>
            <a:ext cx="7454051" cy="107445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825"/>
            <a:ext cx="15730970" cy="2383666"/>
          </a:xfrm>
          <a:prstGeom prst="rect">
            <a:avLst/>
          </a:prstGeom>
        </p:spPr>
        <p:txBody>
          <a:bodyPr lIns="0" tIns="0" rIns="0" bIns="0" rtlCol="0" anchor="t">
            <a:spAutoFit/>
          </a:bodyPr>
          <a:lstStyle/>
          <a:p>
            <a:pPr>
              <a:lnSpc>
                <a:spcPts val="9800"/>
              </a:lnSpc>
            </a:pPr>
            <a:r>
              <a:rPr lang="en-US" sz="7000" b="1" dirty="0">
                <a:solidFill>
                  <a:srgbClr val="721172"/>
                </a:solidFill>
                <a:latin typeface="Tahoma" panose="020B0604030504040204" pitchFamily="34" charset="0"/>
                <a:ea typeface="Tahoma" panose="020B0604030504040204" pitchFamily="34" charset="0"/>
                <a:cs typeface="Tahoma" panose="020B0604030504040204" pitchFamily="34" charset="0"/>
              </a:rPr>
              <a:t>What is intimate partner violence? (IPV)</a:t>
            </a:r>
          </a:p>
        </p:txBody>
      </p:sp>
      <p:sp>
        <p:nvSpPr>
          <p:cNvPr id="3" name="TextBox 3"/>
          <p:cNvSpPr txBox="1"/>
          <p:nvPr/>
        </p:nvSpPr>
        <p:spPr>
          <a:xfrm>
            <a:off x="1194955" y="3670300"/>
            <a:ext cx="14661573" cy="5588000"/>
          </a:xfrm>
          <a:prstGeom prst="rect">
            <a:avLst/>
          </a:prstGeom>
        </p:spPr>
        <p:txBody>
          <a:bodyPr lIns="0" tIns="0" rIns="0" bIns="0" rtlCol="0" anchor="t">
            <a:spAutoFit/>
          </a:bodyPr>
          <a:lstStyle/>
          <a:p>
            <a:pPr marL="755651" lvl="1" indent="-377825">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Any behaviour within an intimate relationship that is used to exert power and control that causes physical, psychological or sexual harm</a:t>
            </a:r>
          </a:p>
          <a:p>
            <a:pPr>
              <a:lnSpc>
                <a:spcPts val="49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ts val="4900"/>
              </a:lnSpc>
            </a:pPr>
            <a:endPar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55651" lvl="1" indent="-377825">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Intimate partner is defined as a </a:t>
            </a:r>
            <a:r>
              <a:rPr lang="en-US" sz="3500" dirty="0">
                <a:solidFill>
                  <a:srgbClr val="721172"/>
                </a:solidFill>
                <a:latin typeface="Tahoma" panose="020B0604030504040204" pitchFamily="34" charset="0"/>
                <a:ea typeface="Tahoma" panose="020B0604030504040204" pitchFamily="34" charset="0"/>
                <a:cs typeface="Tahoma" panose="020B0604030504040204" pitchFamily="34" charset="0"/>
              </a:rPr>
              <a:t>current or former</a:t>
            </a: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1511301" lvl="2" indent="-503767">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Spouse</a:t>
            </a:r>
          </a:p>
          <a:p>
            <a:pPr marL="1511301" lvl="2" indent="-503767">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Common-law partner</a:t>
            </a:r>
          </a:p>
          <a:p>
            <a:pPr marL="1511301" lvl="2" indent="-503767">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Boyfriend/girlfriend</a:t>
            </a:r>
          </a:p>
          <a:p>
            <a:pPr marL="1511300" lvl="2" indent="-503767">
              <a:lnSpc>
                <a:spcPts val="4900"/>
              </a:lnSpc>
              <a:buFont typeface="Arial"/>
              <a:buChar char="⚬"/>
            </a:pPr>
            <a:r>
              <a:rPr lang="en-US" sz="3500" dirty="0">
                <a:solidFill>
                  <a:srgbClr val="000000"/>
                </a:solidFill>
                <a:latin typeface="Tahoma" panose="020B0604030504040204" pitchFamily="34" charset="0"/>
                <a:ea typeface="Tahoma" panose="020B0604030504040204" pitchFamily="34" charset="0"/>
                <a:cs typeface="Tahoma" panose="020B0604030504040204" pitchFamily="34" charset="0"/>
              </a:rPr>
              <a:t>Ongoing dating or sexual partner</a:t>
            </a:r>
          </a:p>
        </p:txBody>
      </p:sp>
      <p:grpSp>
        <p:nvGrpSpPr>
          <p:cNvPr id="6" name="Group 5">
            <a:extLst>
              <a:ext uri="{FF2B5EF4-FFF2-40B4-BE49-F238E27FC236}">
                <a16:creationId xmlns:a16="http://schemas.microsoft.com/office/drawing/2014/main" id="{6342FE08-99C8-475F-82FE-C4E76BEE8916}"/>
              </a:ext>
            </a:extLst>
          </p:cNvPr>
          <p:cNvGrpSpPr/>
          <p:nvPr/>
        </p:nvGrpSpPr>
        <p:grpSpPr>
          <a:xfrm rot="6656715">
            <a:off x="14468582" y="4756730"/>
            <a:ext cx="6577194" cy="6230646"/>
            <a:chOff x="14468582" y="4756730"/>
            <a:chExt cx="6577194" cy="6230646"/>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41087">
              <a:off x="14172766" y="5052546"/>
              <a:ext cx="5916309" cy="532467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01900" y="5143500"/>
              <a:ext cx="5843876" cy="5843876"/>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2482</Words>
  <Application>Microsoft Office PowerPoint</Application>
  <PresentationFormat>Custom</PresentationFormat>
  <Paragraphs>298</Paragraphs>
  <Slides>50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Arimo</vt:lpstr>
      <vt:lpstr>Arimo Bold</vt:lpstr>
      <vt:lpstr>Tahoma</vt:lpstr>
      <vt:lpstr>Glacial Indifference</vt:lpstr>
      <vt:lpstr>Arial</vt:lpstr>
      <vt:lpstr>Courier New</vt:lpstr>
      <vt:lpstr>Open Sans Bold</vt:lpstr>
      <vt:lpstr>Calibri</vt:lpstr>
      <vt:lpstr>Glacial Indifference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 Presentation</dc:title>
  <cp:lastModifiedBy>Fleming, Natalie</cp:lastModifiedBy>
  <cp:revision>18</cp:revision>
  <dcterms:created xsi:type="dcterms:W3CDTF">2006-08-16T00:00:00Z</dcterms:created>
  <dcterms:modified xsi:type="dcterms:W3CDTF">2021-06-23T17:30:17Z</dcterms:modified>
  <dc:identifier>DAEguClc20A</dc:identifier>
</cp:coreProperties>
</file>