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763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036" y="40"/>
      </p:cViewPr>
      <p:guideLst>
        <p:guide orient="horz" pos="2903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1E-4846-8F6F-EC3696364E9B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71E-4846-8F6F-EC3696364E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186-47CA-9736-B116AF3ECBA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186-47CA-9736-B116AF3ECBAC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</c:v>
                </c:pt>
                <c:pt idx="1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E-4846-8F6F-EC3696364E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0B7-44F5-8429-7059CA2A80A9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0B7-44F5-8429-7059CA2A80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0B7-44F5-8429-7059CA2A80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0B7-44F5-8429-7059CA2A80A9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2.5</c:v>
                </c:pt>
                <c:pt idx="1">
                  <c:v>97.5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0B7-44F5-8429-7059CA2A80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22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203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04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71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4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397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3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677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688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18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039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A6588-00FA-491A-B87A-10A60856FFF0}" type="datetimeFigureOut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EDA4-717A-4C44-8B92-9162539F32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iff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07BF61-3EC6-4573-8080-FE5F6D58CDE6}"/>
              </a:ext>
            </a:extLst>
          </p:cNvPr>
          <p:cNvSpPr/>
          <p:nvPr/>
        </p:nvSpPr>
        <p:spPr>
          <a:xfrm>
            <a:off x="117005" y="119019"/>
            <a:ext cx="6623990" cy="83914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6" name="Picture 5" descr="A close up of a device&#10;&#10;Description generated with high confidence">
            <a:extLst>
              <a:ext uri="{FF2B5EF4-FFF2-40B4-BE49-F238E27FC236}">
                <a16:creationId xmlns:a16="http://schemas.microsoft.com/office/drawing/2014/main" id="{FF0669D4-498F-4963-A414-DA51E49B8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65" y="191906"/>
            <a:ext cx="1914525" cy="390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5888CF-832E-4A24-B23A-7C721BB7C58E}"/>
              </a:ext>
            </a:extLst>
          </p:cNvPr>
          <p:cNvSpPr txBox="1"/>
          <p:nvPr/>
        </p:nvSpPr>
        <p:spPr>
          <a:xfrm>
            <a:off x="409497" y="557660"/>
            <a:ext cx="3288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Training </a:t>
            </a:r>
            <a:r>
              <a:rPr lang="en-CA" sz="16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UPDATE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7B3A25-5A4E-44E0-8449-C2EC082F7A23}"/>
              </a:ext>
            </a:extLst>
          </p:cNvPr>
          <p:cNvSpPr txBox="1"/>
          <p:nvPr/>
        </p:nvSpPr>
        <p:spPr>
          <a:xfrm>
            <a:off x="2598982" y="241131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Identifying &amp; Assisting Victims </a:t>
            </a:r>
          </a:p>
          <a:p>
            <a:r>
              <a:rPr lang="en-CA" sz="1600" dirty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within the Fracture Clinic</a:t>
            </a:r>
            <a:endParaRPr lang="en-CA" sz="7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460309-23CC-4D42-AE7D-1CD64C506126}"/>
              </a:ext>
            </a:extLst>
          </p:cNvPr>
          <p:cNvSpPr/>
          <p:nvPr/>
        </p:nvSpPr>
        <p:spPr>
          <a:xfrm>
            <a:off x="114382" y="1328321"/>
            <a:ext cx="6623992" cy="10795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Tina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is a 28 year-old female presenting to the fracture clinic with fractures to the second and third metacarpals of the left hand. In addition to the </a:t>
            </a:r>
            <a:r>
              <a:rPr lang="en-CA" sz="1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fractures </a:t>
            </a:r>
            <a:r>
              <a:rPr lang="en-CA" sz="100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Tina</a:t>
            </a:r>
            <a:r>
              <a:rPr lang="en-CA" sz="100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has some hand print bruising on both arms just above her wrists. The cast technician (Hannah) has developed a rapport with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Tina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the clinic staff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feel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 though Hannah would be the best person to ask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Tina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about whether she is experiencing Intimate Partner Violence (IPV). Hannah asks her colleagues at the clinic for advice on how to ask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Tina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about her experience with IPV.</a:t>
            </a:r>
          </a:p>
          <a:p>
            <a:pPr algn="just"/>
            <a:endParaRPr lang="en-CA" sz="500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CA" sz="10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would you say to your colleagues in this situation?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6FD574-EA79-44F0-AEC7-EBBC55C9F918}"/>
              </a:ext>
            </a:extLst>
          </p:cNvPr>
          <p:cNvSpPr/>
          <p:nvPr/>
        </p:nvSpPr>
        <p:spPr>
          <a:xfrm>
            <a:off x="114381" y="1078534"/>
            <a:ext cx="6623992" cy="25731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CLINICAL SCENARIO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33B4D1-E6FD-45E9-95D8-0208D513D041}"/>
              </a:ext>
            </a:extLst>
          </p:cNvPr>
          <p:cNvSpPr/>
          <p:nvPr/>
        </p:nvSpPr>
        <p:spPr>
          <a:xfrm>
            <a:off x="117006" y="2745689"/>
            <a:ext cx="3248261" cy="105581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IPV is any behavior within an intimate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relationship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that is used to exert power and control causing physical, psychological, or sexual harm to another person in the relationship. </a:t>
            </a:r>
            <a:r>
              <a:rPr lang="en-CA" sz="10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IPV can be perpetrated by both current and former partners (e.g. spouses, common-law partners, ongoing dating or sexual partners).</a:t>
            </a:r>
            <a:endParaRPr lang="en-CA" sz="1000" dirty="0">
              <a:solidFill>
                <a:schemeClr val="accent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7AABC75-B024-4C85-A2D5-AA943CCAEDA5}"/>
              </a:ext>
            </a:extLst>
          </p:cNvPr>
          <p:cNvSpPr/>
          <p:nvPr/>
        </p:nvSpPr>
        <p:spPr>
          <a:xfrm>
            <a:off x="117005" y="2493960"/>
            <a:ext cx="3248261" cy="2477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FOCUS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C94D86-ECD8-4FFA-B577-495398A55F3E}"/>
              </a:ext>
            </a:extLst>
          </p:cNvPr>
          <p:cNvSpPr/>
          <p:nvPr/>
        </p:nvSpPr>
        <p:spPr>
          <a:xfrm>
            <a:off x="127330" y="4154613"/>
            <a:ext cx="3248261" cy="356337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10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WHO IS AFFECTED BY IPV?</a:t>
            </a:r>
          </a:p>
          <a:p>
            <a:pPr algn="just"/>
            <a:endParaRPr lang="en-CA" sz="5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Being a woman is the strongest single predictor for becoming a victim of IPV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 in 6 women who present to fracture clinics have been victimized by IPV in the past year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IPV affects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women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all races, socioeconomic statuses, ages and relationship statuses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Frequent injuries, chronic pain, anxiety, substance abuse, and depression may be warning signs of IPV</a:t>
            </a: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CA" sz="1000" b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WHY DON’T VICTIMS LEAVE THE RELATIONSHIP?</a:t>
            </a:r>
          </a:p>
          <a:p>
            <a:pPr algn="just"/>
            <a:endParaRPr lang="en-CA" sz="5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Victims may stay in abusive relationships for many reasons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(e.g.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fear of retribution, financial dependence, religious beliefs,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children,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love for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partner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isolation, hope for change etc.)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Staying in an abusive relationship does not mean that the victim has accepted the abuse and leaving a relationship does not mean the abuse will stop</a:t>
            </a:r>
          </a:p>
          <a:p>
            <a:pPr algn="just"/>
            <a:endParaRPr lang="en-CA" sz="10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1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CC92A4-4769-4A0D-B9B7-F627AB861A42}"/>
              </a:ext>
            </a:extLst>
          </p:cNvPr>
          <p:cNvSpPr/>
          <p:nvPr/>
        </p:nvSpPr>
        <p:spPr>
          <a:xfrm>
            <a:off x="3500438" y="2741698"/>
            <a:ext cx="3248260" cy="5376787"/>
          </a:xfrm>
          <a:prstGeom prst="rect">
            <a:avLst/>
          </a:prstGeom>
          <a:noFill/>
          <a:ln>
            <a:solidFill>
              <a:srgbClr val="76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1000" b="1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TIPS FOR ASKING ABOUT IPV</a:t>
            </a:r>
          </a:p>
          <a:p>
            <a:pPr algn="just"/>
            <a:endParaRPr lang="en-CA" sz="500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Ensure the environment is safe to ask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(e.g.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others present, including partners)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private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rooms or x-ray rooms may be good spaces to ask </a:t>
            </a:r>
            <a:endParaRPr lang="en-CA" sz="1000" dirty="0" smtClean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comfortable and confident when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asking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develop questions that feel natural to you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e.g.:</a:t>
            </a:r>
            <a:endParaRPr lang="en-CA" sz="1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CA" sz="10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“Violence can be a problem in many women’s lives, so I now ask every female patient I see about their safety in relationships. Do you feel safe in your relationship?”</a:t>
            </a:r>
          </a:p>
          <a:p>
            <a:pPr algn="ctr"/>
            <a:endParaRPr lang="en-CA" sz="500" i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CA" sz="100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“From my experience, I know that being hurt physically or emotionally at home is a problem for many women. Is it a problem for you in any way?”</a:t>
            </a:r>
          </a:p>
          <a:p>
            <a:pPr algn="ctr"/>
            <a:endParaRPr lang="en-CA" sz="500" dirty="0">
              <a:solidFill>
                <a:srgbClr val="7A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 not push for an IPV disclosure if patients are not ready – Patients may need to be asked multiple times before they are ready to disclose</a:t>
            </a: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CA" sz="1000" b="1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CAN HCPs ASSIST VICTIMS?</a:t>
            </a:r>
          </a:p>
          <a:p>
            <a:pPr algn="just"/>
            <a:endParaRPr lang="en-CA" sz="500" b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Upon receiving an IPV disclosure:</a:t>
            </a:r>
          </a:p>
          <a:p>
            <a:pPr algn="just"/>
            <a:endParaRPr lang="en-CA" sz="5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Validate the disclosure and be supportive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It is important that you convey that you believe them 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Determine if the patient is in immediate danger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– If so, offer connection to immediate services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(e.g.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hospital social worker, IPV crisis line, shelters etc.)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If the patient is not in immediate danger, provide some options for help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(e.g.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referral to social worker,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shelters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legal services, counselling etc.)</a:t>
            </a: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b="1" dirty="0" smtClean="0">
                <a:solidFill>
                  <a:srgbClr val="7A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Respect the patient’s knowledge of the situation and her choices about how to </a:t>
            </a:r>
            <a:r>
              <a:rPr lang="en-CA" sz="1000" b="1" dirty="0">
                <a:solidFill>
                  <a:srgbClr val="7A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proceed </a:t>
            </a:r>
            <a:endParaRPr lang="en-CA" sz="1000" b="1" dirty="0" smtClean="0">
              <a:solidFill>
                <a:srgbClr val="7A00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171450" indent="-171450" algn="just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CA" sz="1000" dirty="0" smtClean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Document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CA" sz="1000" dirty="0">
                <a:solidFill>
                  <a:srgbClr val="7A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abuse, or concerns about abuse, objectively in the patient’s medical record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let patients know that you have done this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8BCC4A-B3BF-435D-9CC0-796055B31014}"/>
              </a:ext>
            </a:extLst>
          </p:cNvPr>
          <p:cNvSpPr/>
          <p:nvPr/>
        </p:nvSpPr>
        <p:spPr>
          <a:xfrm>
            <a:off x="127330" y="8471615"/>
            <a:ext cx="6621368" cy="53690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best way to identify IPV is to ask all women about violence in their relationship at each clinic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visit.  It may be </a:t>
            </a:r>
            <a:r>
              <a:rPr lang="en-CA" sz="1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worth discussing within your clinic whose responsibility it is to ask patients about </a:t>
            </a:r>
            <a:r>
              <a:rPr lang="en-CA" sz="10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IPV and initiate help when needed to minimize the risk of missing patients experiencing this problem.</a:t>
            </a:r>
            <a:endParaRPr lang="en-CA" sz="10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389FB74-06EB-498D-9139-4715384DB388}"/>
              </a:ext>
            </a:extLst>
          </p:cNvPr>
          <p:cNvSpPr/>
          <p:nvPr/>
        </p:nvSpPr>
        <p:spPr>
          <a:xfrm>
            <a:off x="127330" y="8216601"/>
            <a:ext cx="6621368" cy="25731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FURTHER CONSIDERATIONS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DD3CA4-286D-434D-AF83-3737926AC13D}"/>
              </a:ext>
            </a:extLst>
          </p:cNvPr>
          <p:cNvSpPr/>
          <p:nvPr/>
        </p:nvSpPr>
        <p:spPr>
          <a:xfrm>
            <a:off x="127330" y="3903779"/>
            <a:ext cx="3248261" cy="24773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FACTS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AAFCED6-F307-4EEC-8A42-D19F3A6FC6A4}"/>
              </a:ext>
            </a:extLst>
          </p:cNvPr>
          <p:cNvSpPr/>
          <p:nvPr/>
        </p:nvSpPr>
        <p:spPr>
          <a:xfrm>
            <a:off x="3500438" y="2493960"/>
            <a:ext cx="3248261" cy="247738"/>
          </a:xfrm>
          <a:prstGeom prst="rect">
            <a:avLst/>
          </a:prstGeom>
          <a:solidFill>
            <a:srgbClr val="763A44"/>
          </a:solidFill>
          <a:ln>
            <a:solidFill>
              <a:srgbClr val="763A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OUR RECOMMENDATIONS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4CB763B-7CF1-4511-8D21-F1DA598CF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9709354"/>
              </p:ext>
            </p:extLst>
          </p:nvPr>
        </p:nvGraphicFramePr>
        <p:xfrm>
          <a:off x="-316975" y="5624642"/>
          <a:ext cx="1737360" cy="75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hart 30">
            <a:extLst>
              <a:ext uri="{FF2B5EF4-FFF2-40B4-BE49-F238E27FC236}">
                <a16:creationId xmlns:a16="http://schemas.microsoft.com/office/drawing/2014/main" id="{32FF2C98-4341-4EB0-8550-31B2FC2ED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3687428"/>
              </p:ext>
            </p:extLst>
          </p:nvPr>
        </p:nvGraphicFramePr>
        <p:xfrm>
          <a:off x="2041896" y="5633484"/>
          <a:ext cx="1737360" cy="758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906BA5F-BF4A-4A06-A084-51E536B87310}"/>
              </a:ext>
            </a:extLst>
          </p:cNvPr>
          <p:cNvSpPr txBox="1"/>
          <p:nvPr/>
        </p:nvSpPr>
        <p:spPr>
          <a:xfrm>
            <a:off x="796302" y="5757535"/>
            <a:ext cx="18696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34% of female homicides are victims of IPV compared to 2.5% of male homicides 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0F30FEAB-4758-400C-9257-9928FCEAB74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104" y="7822237"/>
            <a:ext cx="1095985" cy="31010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DC90392-ABB0-41DE-BB0B-48C3BA849B0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603" y="7765837"/>
            <a:ext cx="394123" cy="393628"/>
          </a:xfrm>
          <a:prstGeom prst="rect">
            <a:avLst/>
          </a:prstGeom>
        </p:spPr>
      </p:pic>
      <p:pic>
        <p:nvPicPr>
          <p:cNvPr id="35" name="Picture 3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E766DA4-0642-4C76-877A-AA01518B3F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90" y="7784996"/>
            <a:ext cx="931119" cy="3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636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883</TotalTime>
  <Words>668</Words>
  <Application>Microsoft Office PowerPoint</Application>
  <PresentationFormat>Letter Paper (8.5x11 in)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Segoe UI Black</vt:lpstr>
      <vt:lpstr>Segoe UI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 Arseneau</dc:creator>
  <cp:lastModifiedBy>Taryn Scott</cp:lastModifiedBy>
  <cp:revision>125</cp:revision>
  <cp:lastPrinted>2018-06-11T18:48:51Z</cp:lastPrinted>
  <dcterms:created xsi:type="dcterms:W3CDTF">2018-05-25T13:26:34Z</dcterms:created>
  <dcterms:modified xsi:type="dcterms:W3CDTF">2019-02-08T19:54:40Z</dcterms:modified>
</cp:coreProperties>
</file>