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3A44"/>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645" autoAdjust="0"/>
  </p:normalViewPr>
  <p:slideViewPr>
    <p:cSldViewPr snapToGrid="0" showGuides="1">
      <p:cViewPr varScale="1">
        <p:scale>
          <a:sx n="45" d="100"/>
          <a:sy n="45" d="100"/>
        </p:scale>
        <p:origin x="2172" y="52"/>
      </p:cViewPr>
      <p:guideLst>
        <p:guide orient="horz" pos="2903"/>
        <p:guide pos="2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7184373-8C5B-41AC-AC85-277FC8844824}" type="datetimeFigureOut">
              <a:rPr lang="en-CA" smtClean="0"/>
              <a:t>2018-06-18</a:t>
            </a:fld>
            <a:endParaRPr lang="en-CA"/>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E617355-8F96-44BD-808D-205946A11C23}" type="slidenum">
              <a:rPr lang="en-CA" smtClean="0"/>
              <a:t>‹#›</a:t>
            </a:fld>
            <a:endParaRPr lang="en-CA"/>
          </a:p>
        </p:txBody>
      </p:sp>
    </p:spTree>
    <p:extLst>
      <p:ext uri="{BB962C8B-B14F-4D97-AF65-F5344CB8AC3E}">
        <p14:creationId xmlns:p14="http://schemas.microsoft.com/office/powerpoint/2010/main" val="133691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E617355-8F96-44BD-808D-205946A11C23}" type="slidenum">
              <a:rPr lang="en-CA" smtClean="0"/>
              <a:t>1</a:t>
            </a:fld>
            <a:endParaRPr lang="en-CA"/>
          </a:p>
        </p:txBody>
      </p:sp>
    </p:spTree>
    <p:extLst>
      <p:ext uri="{BB962C8B-B14F-4D97-AF65-F5344CB8AC3E}">
        <p14:creationId xmlns:p14="http://schemas.microsoft.com/office/powerpoint/2010/main" val="410449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2347228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55520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18904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67471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7A6588-00FA-491A-B87A-10A60856FFF0}" type="datetimeFigureOut">
              <a:rPr lang="en-CA" smtClean="0"/>
              <a:t>2018-06-18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1284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A6588-00FA-491A-B87A-10A60856FFF0}" type="datetimeFigureOut">
              <a:rPr lang="en-CA" smtClean="0"/>
              <a:t>2018-06-18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93397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A6588-00FA-491A-B87A-10A60856FFF0}" type="datetimeFigureOut">
              <a:rPr lang="en-CA" smtClean="0"/>
              <a:t>2018-06-18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82438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A6588-00FA-491A-B87A-10A60856FFF0}" type="datetimeFigureOut">
              <a:rPr lang="en-CA" smtClean="0"/>
              <a:t>2018-06-18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190677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A6588-00FA-491A-B87A-10A60856FFF0}" type="datetimeFigureOut">
              <a:rPr lang="en-CA" smtClean="0"/>
              <a:t>2018-06-18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82568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7A6588-00FA-491A-B87A-10A60856FFF0}" type="datetimeFigureOut">
              <a:rPr lang="en-CA" smtClean="0"/>
              <a:t>2018-06-18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349818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7A6588-00FA-491A-B87A-10A60856FFF0}" type="datetimeFigureOut">
              <a:rPr lang="en-CA" smtClean="0"/>
              <a:t>2018-06-18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a:p>
        </p:txBody>
      </p:sp>
    </p:spTree>
    <p:extLst>
      <p:ext uri="{BB962C8B-B14F-4D97-AF65-F5344CB8AC3E}">
        <p14:creationId xmlns:p14="http://schemas.microsoft.com/office/powerpoint/2010/main" val="264039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D7A6588-00FA-491A-B87A-10A60856FFF0}" type="datetimeFigureOut">
              <a:rPr lang="en-CA" smtClean="0"/>
              <a:t>2018-06-18</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D66EDA4-717A-4C44-8B92-9162539F32B4}" type="slidenum">
              <a:rPr lang="en-CA" smtClean="0"/>
              <a:t>‹#›</a:t>
            </a:fld>
            <a:endParaRPr lang="en-CA"/>
          </a:p>
        </p:txBody>
      </p:sp>
    </p:spTree>
    <p:extLst>
      <p:ext uri="{BB962C8B-B14F-4D97-AF65-F5344CB8AC3E}">
        <p14:creationId xmlns:p14="http://schemas.microsoft.com/office/powerpoint/2010/main" val="4130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tif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7B3A25-5A4E-44E0-8449-C2EC082F7A23}"/>
              </a:ext>
            </a:extLst>
          </p:cNvPr>
          <p:cNvSpPr txBox="1"/>
          <p:nvPr/>
        </p:nvSpPr>
        <p:spPr>
          <a:xfrm>
            <a:off x="2588177" y="165867"/>
            <a:ext cx="4114800" cy="1077218"/>
          </a:xfrm>
          <a:prstGeom prst="rect">
            <a:avLst/>
          </a:prstGeom>
          <a:noFill/>
        </p:spPr>
        <p:txBody>
          <a:bodyPr wrap="square" rtlCol="0">
            <a:spAutoFit/>
          </a:bodyPr>
          <a:lstStyle/>
          <a:p>
            <a:r>
              <a:rPr lang="en-CA" sz="1600" dirty="0">
                <a:solidFill>
                  <a:schemeClr val="bg1"/>
                </a:solidFill>
                <a:latin typeface="Segoe UI Semibold" panose="020B0702040204020203" pitchFamily="34" charset="0"/>
                <a:cs typeface="Segoe UI Semibold" panose="020B0702040204020203" pitchFamily="34" charset="0"/>
              </a:rPr>
              <a:t>Intimate Partner Violence: </a:t>
            </a:r>
          </a:p>
          <a:p>
            <a:r>
              <a:rPr lang="en-CA" sz="1600" dirty="0">
                <a:solidFill>
                  <a:schemeClr val="bg1"/>
                </a:solidFill>
                <a:latin typeface="Segoe UI Semibold" panose="020B0702040204020203" pitchFamily="34" charset="0"/>
                <a:cs typeface="Segoe UI Semibold" panose="020B0702040204020203" pitchFamily="34" charset="0"/>
              </a:rPr>
              <a:t>Understanding Why Women May Not Disclose and How HCPs Can Still Help</a:t>
            </a:r>
          </a:p>
          <a:p>
            <a:endParaRPr lang="en-CA" sz="1600" dirty="0">
              <a:solidFill>
                <a:schemeClr val="bg1"/>
              </a:solidFill>
              <a:latin typeface="Segoe UI" panose="020B0502040204020203" pitchFamily="34" charset="0"/>
              <a:cs typeface="Segoe UI" panose="020B0502040204020203" pitchFamily="34" charset="0"/>
            </a:endParaRPr>
          </a:p>
        </p:txBody>
      </p:sp>
      <p:sp>
        <p:nvSpPr>
          <p:cNvPr id="12" name="Rectangle 11">
            <a:extLst>
              <a:ext uri="{FF2B5EF4-FFF2-40B4-BE49-F238E27FC236}">
                <a16:creationId xmlns:a16="http://schemas.microsoft.com/office/drawing/2014/main" id="{28460309-23CC-4D42-AE7D-1CD64C506126}"/>
              </a:ext>
            </a:extLst>
          </p:cNvPr>
          <p:cNvSpPr/>
          <p:nvPr/>
        </p:nvSpPr>
        <p:spPr>
          <a:xfrm>
            <a:off x="119461" y="1310817"/>
            <a:ext cx="6621534" cy="126398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Mrs. Smith is a 37 year-old woman presenting to the fracture clinic with an isolated left ulna fracture. Radiographs reveal 2 previously healed ulna fractures and a physical exam reveals multiple bruises at various stages of healing. Mrs. Smith states that her current injury is the result of slipping on the ice; however the injury pattern is more consistent with direct trauma (likely from shielding herself from an overhead blow). Based on this, an orthopaedic surgeon has asked Mrs. Smith if she is experiencing violence in her relationship. Mrs. Smith has said that her relationship with her husband is fine and that he is not hurting her. The orthopaedic surgeon remains concerned. </a:t>
            </a:r>
          </a:p>
          <a:p>
            <a:pPr algn="ctr"/>
            <a:endParaRPr lang="en-CA" sz="500" i="1" dirty="0">
              <a:solidFill>
                <a:schemeClr val="tx1"/>
              </a:solidFill>
              <a:latin typeface="Segoe UI" panose="020B0502040204020203" pitchFamily="34" charset="0"/>
              <a:cs typeface="Segoe UI" panose="020B0502040204020203" pitchFamily="34" charset="0"/>
            </a:endParaRPr>
          </a:p>
          <a:p>
            <a:pPr algn="ctr"/>
            <a:r>
              <a:rPr lang="en-CA" sz="1000" i="1" dirty="0">
                <a:solidFill>
                  <a:schemeClr val="tx1"/>
                </a:solidFill>
                <a:latin typeface="Segoe UI" panose="020B0502040204020203" pitchFamily="34" charset="0"/>
                <a:cs typeface="Segoe UI" panose="020B0502040204020203" pitchFamily="34" charset="0"/>
              </a:rPr>
              <a:t>How should the orthopaedic surgeon proceed?</a:t>
            </a:r>
          </a:p>
        </p:txBody>
      </p:sp>
      <p:sp>
        <p:nvSpPr>
          <p:cNvPr id="13" name="Rectangle 12">
            <a:extLst>
              <a:ext uri="{FF2B5EF4-FFF2-40B4-BE49-F238E27FC236}">
                <a16:creationId xmlns:a16="http://schemas.microsoft.com/office/drawing/2014/main" id="{BB6FD574-EA79-44F0-AEC7-EBBC55C9F918}"/>
              </a:ext>
            </a:extLst>
          </p:cNvPr>
          <p:cNvSpPr/>
          <p:nvPr/>
        </p:nvSpPr>
        <p:spPr>
          <a:xfrm>
            <a:off x="119460" y="1061030"/>
            <a:ext cx="6621533" cy="25731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CLINICAL SCENARIO</a:t>
            </a:r>
          </a:p>
        </p:txBody>
      </p:sp>
      <p:sp>
        <p:nvSpPr>
          <p:cNvPr id="14" name="Rectangle 13">
            <a:extLst>
              <a:ext uri="{FF2B5EF4-FFF2-40B4-BE49-F238E27FC236}">
                <a16:creationId xmlns:a16="http://schemas.microsoft.com/office/drawing/2014/main" id="{4C33B4D1-E6FD-45E9-95D8-0208D513D041}"/>
              </a:ext>
            </a:extLst>
          </p:cNvPr>
          <p:cNvSpPr/>
          <p:nvPr/>
        </p:nvSpPr>
        <p:spPr>
          <a:xfrm>
            <a:off x="117004" y="2962480"/>
            <a:ext cx="3248261" cy="16095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Disclosing experiences with IPV is not easy. There are a number of reasons why a woman experiencing abuse may choose not to disclose when asked. It is important to remain non-judgmental and accept that your patient may not be ready to talk about their </a:t>
            </a:r>
            <a:r>
              <a:rPr lang="en-CA" sz="1000" dirty="0" smtClean="0">
                <a:solidFill>
                  <a:schemeClr val="tx1"/>
                </a:solidFill>
                <a:latin typeface="Segoe UI" panose="020B0502040204020203" pitchFamily="34" charset="0"/>
                <a:cs typeface="Segoe UI" panose="020B0502040204020203" pitchFamily="34" charset="0"/>
              </a:rPr>
              <a:t>experience yet. </a:t>
            </a:r>
            <a:endParaRPr lang="en-CA" sz="1000" dirty="0">
              <a:solidFill>
                <a:schemeClr val="tx1"/>
              </a:solidFill>
              <a:latin typeface="Segoe UI" panose="020B0502040204020203" pitchFamily="34" charset="0"/>
              <a:cs typeface="Segoe UI" panose="020B0502040204020203" pitchFamily="34" charset="0"/>
            </a:endParaRPr>
          </a:p>
          <a:p>
            <a:pPr algn="just"/>
            <a:endParaRPr lang="en-CA" sz="500" dirty="0">
              <a:solidFill>
                <a:schemeClr val="accent1"/>
              </a:solidFill>
              <a:latin typeface="Segoe UI" panose="020B0502040204020203" pitchFamily="34" charset="0"/>
              <a:cs typeface="Segoe UI" panose="020B0502040204020203" pitchFamily="34" charset="0"/>
            </a:endParaRPr>
          </a:p>
          <a:p>
            <a:pPr algn="ctr"/>
            <a:r>
              <a:rPr lang="en-CA" sz="1000" dirty="0">
                <a:solidFill>
                  <a:schemeClr val="accent1"/>
                </a:solidFill>
                <a:latin typeface="Segoe UI" panose="020B0502040204020203" pitchFamily="34" charset="0"/>
                <a:cs typeface="Segoe UI" panose="020B0502040204020203" pitchFamily="34" charset="0"/>
              </a:rPr>
              <a:t>Women experiencing IPV often need to be asked about abuse multiple times before they feel ready to disclose. </a:t>
            </a:r>
          </a:p>
        </p:txBody>
      </p:sp>
      <p:sp>
        <p:nvSpPr>
          <p:cNvPr id="15" name="Rectangle 14">
            <a:extLst>
              <a:ext uri="{FF2B5EF4-FFF2-40B4-BE49-F238E27FC236}">
                <a16:creationId xmlns:a16="http://schemas.microsoft.com/office/drawing/2014/main" id="{B7AABC75-B024-4C85-A2D5-AA943CCAEDA5}"/>
              </a:ext>
            </a:extLst>
          </p:cNvPr>
          <p:cNvSpPr/>
          <p:nvPr/>
        </p:nvSpPr>
        <p:spPr>
          <a:xfrm>
            <a:off x="117004" y="2712556"/>
            <a:ext cx="3248261" cy="24773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FOCUS</a:t>
            </a:r>
          </a:p>
        </p:txBody>
      </p:sp>
      <p:sp>
        <p:nvSpPr>
          <p:cNvPr id="17" name="Rectangle 16">
            <a:extLst>
              <a:ext uri="{FF2B5EF4-FFF2-40B4-BE49-F238E27FC236}">
                <a16:creationId xmlns:a16="http://schemas.microsoft.com/office/drawing/2014/main" id="{DAC94D86-ECD8-4FFA-B577-495398A55F3E}"/>
              </a:ext>
            </a:extLst>
          </p:cNvPr>
          <p:cNvSpPr/>
          <p:nvPr/>
        </p:nvSpPr>
        <p:spPr>
          <a:xfrm>
            <a:off x="117004" y="4927989"/>
            <a:ext cx="3248260" cy="2501570"/>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A </a:t>
            </a:r>
            <a:r>
              <a:rPr lang="en-CA" sz="1000" dirty="0" smtClean="0">
                <a:solidFill>
                  <a:schemeClr val="tx1"/>
                </a:solidFill>
                <a:latin typeface="Segoe UI" panose="020B0502040204020203" pitchFamily="34" charset="0"/>
                <a:cs typeface="Segoe UI" panose="020B0502040204020203" pitchFamily="34" charset="0"/>
              </a:rPr>
              <a:t>woman </a:t>
            </a:r>
            <a:r>
              <a:rPr lang="en-CA" sz="1000" dirty="0">
                <a:solidFill>
                  <a:schemeClr val="tx1"/>
                </a:solidFill>
                <a:latin typeface="Segoe UI" panose="020B0502040204020203" pitchFamily="34" charset="0"/>
                <a:cs typeface="Segoe UI" panose="020B0502040204020203" pitchFamily="34" charset="0"/>
              </a:rPr>
              <a:t>experiencing IPV may not disclose their experience for a variety of reasons such as:</a:t>
            </a:r>
          </a:p>
          <a:p>
            <a:pPr algn="just"/>
            <a:endParaRPr lang="en-CA" sz="500" dirty="0">
              <a:solidFill>
                <a:schemeClr val="tx1"/>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Fear of reprisal from her partner </a:t>
            </a:r>
            <a:r>
              <a:rPr lang="en-CA" sz="1000" dirty="0" smtClean="0">
                <a:solidFill>
                  <a:schemeClr val="tx1"/>
                </a:solidFill>
                <a:latin typeface="Segoe UI" panose="020B0502040204020203" pitchFamily="34" charset="0"/>
                <a:cs typeface="Segoe UI" panose="020B0502040204020203" pitchFamily="34" charset="0"/>
              </a:rPr>
              <a:t>or escalation of abuse</a:t>
            </a:r>
            <a:endParaRPr lang="en-CA" sz="1000" dirty="0">
              <a:solidFill>
                <a:schemeClr val="tx1"/>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CA" sz="1000" dirty="0" smtClean="0">
                <a:solidFill>
                  <a:schemeClr val="tx1"/>
                </a:solidFill>
                <a:latin typeface="Segoe UI" panose="020B0502040204020203" pitchFamily="34" charset="0"/>
                <a:cs typeface="Segoe UI" panose="020B0502040204020203" pitchFamily="34" charset="0"/>
              </a:rPr>
              <a:t>Not </a:t>
            </a:r>
            <a:r>
              <a:rPr lang="en-CA" sz="1000" dirty="0">
                <a:solidFill>
                  <a:schemeClr val="tx1"/>
                </a:solidFill>
                <a:latin typeface="Segoe UI" panose="020B0502040204020203" pitchFamily="34" charset="0"/>
                <a:cs typeface="Segoe UI" panose="020B0502040204020203" pitchFamily="34" charset="0"/>
              </a:rPr>
              <a:t>feeling safe enough at the present time</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Self-blame for the abuse or feelings of shame</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Belief that the abuse will not happen again</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Belief that it is not possible to escape the abuse</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Lack of awareness of available help</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Not viewing the perpetrators behaviours as abusive (pre-contemplative stage of change)</a:t>
            </a:r>
          </a:p>
          <a:p>
            <a:pPr>
              <a:spcBef>
                <a:spcPts val="200"/>
              </a:spcBef>
            </a:pPr>
            <a:endParaRPr lang="en-CA" sz="900" dirty="0">
              <a:solidFill>
                <a:schemeClr val="tx1"/>
              </a:solidFill>
              <a:latin typeface="Segoe UI" panose="020B0502040204020203" pitchFamily="34" charset="0"/>
              <a:cs typeface="Segoe UI" panose="020B0502040204020203" pitchFamily="34" charset="0"/>
            </a:endParaRPr>
          </a:p>
        </p:txBody>
      </p:sp>
      <p:sp>
        <p:nvSpPr>
          <p:cNvPr id="19" name="Rectangle 18">
            <a:extLst>
              <a:ext uri="{FF2B5EF4-FFF2-40B4-BE49-F238E27FC236}">
                <a16:creationId xmlns:a16="http://schemas.microsoft.com/office/drawing/2014/main" id="{53CC92A4-4769-4A0D-B9B7-F627AB861A42}"/>
              </a:ext>
            </a:extLst>
          </p:cNvPr>
          <p:cNvSpPr/>
          <p:nvPr/>
        </p:nvSpPr>
        <p:spPr>
          <a:xfrm>
            <a:off x="3500438" y="2962481"/>
            <a:ext cx="3248260" cy="3529760"/>
          </a:xfrm>
          <a:prstGeom prst="rect">
            <a:avLst/>
          </a:prstGeom>
          <a:noFill/>
          <a:ln>
            <a:solidFill>
              <a:srgbClr val="763A4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ea typeface="Segoe UI Black" panose="020B0A02040204020203" pitchFamily="34" charset="0"/>
                <a:cs typeface="Segoe UI" panose="020B0502040204020203" pitchFamily="34" charset="0"/>
              </a:rPr>
              <a:t>These types of situations can be frustrating when you are concerned about a patient’s safety and want to help. </a:t>
            </a:r>
            <a:r>
              <a:rPr lang="en-CA" sz="1000" dirty="0" smtClean="0">
                <a:solidFill>
                  <a:schemeClr val="tx1"/>
                </a:solidFill>
                <a:latin typeface="Segoe UI" panose="020B0502040204020203" pitchFamily="34" charset="0"/>
                <a:ea typeface="Segoe UI Black" panose="020B0A02040204020203" pitchFamily="34" charset="0"/>
                <a:cs typeface="Segoe UI" panose="020B0502040204020203" pitchFamily="34" charset="0"/>
              </a:rPr>
              <a:t>However, it </a:t>
            </a:r>
            <a:r>
              <a:rPr lang="en-CA" sz="1000" dirty="0">
                <a:solidFill>
                  <a:schemeClr val="tx1"/>
                </a:solidFill>
                <a:latin typeface="Segoe UI" panose="020B0502040204020203" pitchFamily="34" charset="0"/>
                <a:ea typeface="Segoe UI Black" panose="020B0A02040204020203" pitchFamily="34" charset="0"/>
                <a:cs typeface="Segoe UI" panose="020B0502040204020203" pitchFamily="34" charset="0"/>
              </a:rPr>
              <a:t>is important to accept when a woman is not ready to disclose abuse. If a woman does not </a:t>
            </a:r>
            <a:r>
              <a:rPr lang="en-CA" sz="1000" dirty="0" smtClean="0">
                <a:solidFill>
                  <a:schemeClr val="tx1"/>
                </a:solidFill>
                <a:latin typeface="Segoe UI" panose="020B0502040204020203" pitchFamily="34" charset="0"/>
                <a:ea typeface="Segoe UI Black" panose="020B0A02040204020203" pitchFamily="34" charset="0"/>
                <a:cs typeface="Segoe UI" panose="020B0502040204020203" pitchFamily="34" charset="0"/>
              </a:rPr>
              <a:t>disclose, </a:t>
            </a:r>
            <a:r>
              <a:rPr lang="en-CA" sz="1000" dirty="0">
                <a:solidFill>
                  <a:schemeClr val="tx1"/>
                </a:solidFill>
                <a:latin typeface="Segoe UI" panose="020B0502040204020203" pitchFamily="34" charset="0"/>
                <a:ea typeface="Segoe UI Black" panose="020B0A02040204020203" pitchFamily="34" charset="0"/>
                <a:cs typeface="Segoe UI" panose="020B0502040204020203" pitchFamily="34" charset="0"/>
              </a:rPr>
              <a:t>HCPs can still provide assistance by:</a:t>
            </a:r>
          </a:p>
          <a:p>
            <a:pPr algn="just"/>
            <a:endParaRPr lang="en-CA" sz="500" dirty="0">
              <a:solidFill>
                <a:schemeClr val="tx1"/>
              </a:solidFill>
              <a:latin typeface="Segoe UI" panose="020B0502040204020203" pitchFamily="34" charset="0"/>
              <a:ea typeface="Segoe UI Black" panose="020B0A02040204020203" pitchFamily="34" charset="0"/>
              <a:cs typeface="Segoe UI" panose="020B0502040204020203" pitchFamily="34" charset="0"/>
            </a:endParaRPr>
          </a:p>
          <a:p>
            <a:pPr marL="171450" indent="-171450" algn="just">
              <a:buFont typeface="Arial" panose="020B0604020202020204" pitchFamily="34" charset="0"/>
              <a:buChar char="•"/>
            </a:pPr>
            <a:r>
              <a:rPr lang="en-CA" sz="1050" dirty="0">
                <a:solidFill>
                  <a:schemeClr val="tx1"/>
                </a:solidFill>
                <a:latin typeface="Segoe UI" panose="020B0502040204020203" pitchFamily="34" charset="0"/>
                <a:ea typeface="Segoe UI Black" panose="020B0A02040204020203" pitchFamily="34" charset="0"/>
                <a:cs typeface="Segoe UI" panose="020B0502040204020203" pitchFamily="34" charset="0"/>
              </a:rPr>
              <a:t>Making a general statement such as</a:t>
            </a:r>
            <a:r>
              <a:rPr lang="en-CA" sz="1000" dirty="0">
                <a:solidFill>
                  <a:schemeClr val="tx1"/>
                </a:solidFill>
                <a:latin typeface="Segoe UI" panose="020B0502040204020203" pitchFamily="34" charset="0"/>
                <a:ea typeface="Segoe UI Black" panose="020B0A02040204020203" pitchFamily="34" charset="0"/>
                <a:cs typeface="Segoe UI" panose="020B0502040204020203" pitchFamily="34" charset="0"/>
              </a:rPr>
              <a:t>:</a:t>
            </a:r>
          </a:p>
          <a:p>
            <a:pPr algn="just"/>
            <a:endParaRPr lang="en-CA" sz="500" dirty="0">
              <a:solidFill>
                <a:schemeClr val="tx1"/>
              </a:solidFill>
              <a:latin typeface="Segoe UI" panose="020B0502040204020203" pitchFamily="34" charset="0"/>
              <a:ea typeface="Segoe UI Black" panose="020B0A02040204020203" pitchFamily="34" charset="0"/>
              <a:cs typeface="Segoe UI" panose="020B0502040204020203" pitchFamily="34" charset="0"/>
            </a:endParaRPr>
          </a:p>
          <a:p>
            <a:pPr algn="ctr"/>
            <a:r>
              <a:rPr lang="en-CA" sz="1000" dirty="0">
                <a:solidFill>
                  <a:srgbClr val="763A44"/>
                </a:solidFill>
                <a:latin typeface="Segoe UI" panose="020B0502040204020203" pitchFamily="34" charset="0"/>
                <a:ea typeface="Segoe UI Black" panose="020B0A02040204020203" pitchFamily="34" charset="0"/>
                <a:cs typeface="Segoe UI" panose="020B0502040204020203" pitchFamily="34" charset="0"/>
              </a:rPr>
              <a:t>“</a:t>
            </a:r>
            <a:r>
              <a:rPr lang="en-CA" sz="1000" i="1" dirty="0">
                <a:solidFill>
                  <a:schemeClr val="tx1"/>
                </a:solidFill>
                <a:latin typeface="Segoe UI" panose="020B0502040204020203" pitchFamily="34" charset="0"/>
                <a:ea typeface="Segoe UI Black" panose="020B0A02040204020203" pitchFamily="34" charset="0"/>
                <a:cs typeface="Segoe UI" panose="020B0502040204020203" pitchFamily="34" charset="0"/>
              </a:rPr>
              <a:t>I’m glad to hear that this isn’t a problem for you right now, but if it ever were to become a problem for you or </a:t>
            </a:r>
            <a:r>
              <a:rPr lang="en-CA" sz="1000" i="1" dirty="0" smtClean="0">
                <a:solidFill>
                  <a:schemeClr val="tx1"/>
                </a:solidFill>
                <a:latin typeface="Segoe UI" panose="020B0502040204020203" pitchFamily="34" charset="0"/>
                <a:ea typeface="Segoe UI Black" panose="020B0A02040204020203" pitchFamily="34" charset="0"/>
                <a:cs typeface="Segoe UI" panose="020B0502040204020203" pitchFamily="34" charset="0"/>
              </a:rPr>
              <a:t>for someone </a:t>
            </a:r>
            <a:r>
              <a:rPr lang="en-CA" sz="1000" i="1" dirty="0">
                <a:solidFill>
                  <a:schemeClr val="tx1"/>
                </a:solidFill>
                <a:latin typeface="Segoe UI" panose="020B0502040204020203" pitchFamily="34" charset="0"/>
                <a:ea typeface="Segoe UI Black" panose="020B0A02040204020203" pitchFamily="34" charset="0"/>
                <a:cs typeface="Segoe UI" panose="020B0502040204020203" pitchFamily="34" charset="0"/>
              </a:rPr>
              <a:t>you know, there are services in our community that can help, including (INSERT LOCAL HOTLINE) which is listed in the phone book and online.”</a:t>
            </a:r>
          </a:p>
          <a:p>
            <a:pPr algn="ctr"/>
            <a:endParaRPr lang="en-CA" sz="500" i="1" dirty="0">
              <a:solidFill>
                <a:schemeClr val="tx1"/>
              </a:solidFill>
              <a:latin typeface="Segoe UI" panose="020B0502040204020203" pitchFamily="34" charset="0"/>
              <a:ea typeface="Segoe UI Black" panose="020B0A02040204020203" pitchFamily="34" charset="0"/>
              <a:cs typeface="Segoe UI" panose="020B0502040204020203" pitchFamily="34" charset="0"/>
            </a:endParaRPr>
          </a:p>
          <a:p>
            <a:pPr algn="ctr"/>
            <a:r>
              <a:rPr lang="en-CA" sz="1000" i="1" dirty="0">
                <a:solidFill>
                  <a:schemeClr val="tx1"/>
                </a:solidFill>
                <a:latin typeface="Segoe UI" panose="020B0502040204020203" pitchFamily="34" charset="0"/>
                <a:ea typeface="Segoe UI Black" panose="020B0A02040204020203" pitchFamily="34" charset="0"/>
                <a:cs typeface="Segoe UI" panose="020B0502040204020203" pitchFamily="34" charset="0"/>
              </a:rPr>
              <a:t>“Sometimes women are afraid to tell someone that they are being hurt, but if this is happening to you, I want you to know that there is help available. I can help you access help in the future if this is something you would like.”</a:t>
            </a:r>
          </a:p>
          <a:p>
            <a:pPr lvl="1" algn="just"/>
            <a:endParaRPr lang="en-CA" sz="500" dirty="0">
              <a:solidFill>
                <a:schemeClr val="tx1"/>
              </a:solidFill>
              <a:latin typeface="Segoe UI" panose="020B0502040204020203" pitchFamily="34" charset="0"/>
              <a:ea typeface="Segoe UI Black" panose="020B0A02040204020203" pitchFamily="34" charset="0"/>
              <a:cs typeface="Segoe UI" panose="020B0502040204020203" pitchFamily="34" charset="0"/>
            </a:endParaRPr>
          </a:p>
          <a:p>
            <a:pPr marL="171450" indent="-171450" algn="just">
              <a:buFont typeface="Arial" panose="020B0604020202020204" pitchFamily="34" charset="0"/>
              <a:buChar char="•"/>
            </a:pPr>
            <a:r>
              <a:rPr lang="en-CA" sz="1050" dirty="0">
                <a:solidFill>
                  <a:schemeClr val="tx1"/>
                </a:solidFill>
                <a:latin typeface="Segoe UI" panose="020B0502040204020203" pitchFamily="34" charset="0"/>
                <a:ea typeface="Segoe UI Black" panose="020B0A02040204020203" pitchFamily="34" charset="0"/>
                <a:cs typeface="Segoe UI" panose="020B0502040204020203" pitchFamily="34" charset="0"/>
              </a:rPr>
              <a:t>Documenting reasons for concern about IPV in the woman’s medical chart </a:t>
            </a:r>
            <a:r>
              <a:rPr lang="en-CA" sz="1000" dirty="0">
                <a:solidFill>
                  <a:schemeClr val="tx1"/>
                </a:solidFill>
                <a:latin typeface="Segoe UI" panose="020B0502040204020203" pitchFamily="34" charset="0"/>
                <a:ea typeface="Segoe UI Black" panose="020B0A02040204020203" pitchFamily="34" charset="0"/>
                <a:cs typeface="Segoe UI" panose="020B0502040204020203" pitchFamily="34" charset="0"/>
              </a:rPr>
              <a:t>(this will help if she decides to pursue charges in the future)</a:t>
            </a:r>
          </a:p>
        </p:txBody>
      </p:sp>
      <p:sp>
        <p:nvSpPr>
          <p:cNvPr id="29" name="Rectangle 28">
            <a:extLst>
              <a:ext uri="{FF2B5EF4-FFF2-40B4-BE49-F238E27FC236}">
                <a16:creationId xmlns:a16="http://schemas.microsoft.com/office/drawing/2014/main" id="{6D8BCC4A-B3BF-435D-9CC0-796055B31014}"/>
              </a:ext>
            </a:extLst>
          </p:cNvPr>
          <p:cNvSpPr/>
          <p:nvPr/>
        </p:nvSpPr>
        <p:spPr>
          <a:xfrm>
            <a:off x="114381" y="7828112"/>
            <a:ext cx="6634318" cy="117655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CA" sz="1000" dirty="0">
                <a:solidFill>
                  <a:schemeClr val="tx1"/>
                </a:solidFill>
                <a:latin typeface="Segoe UI" panose="020B0502040204020203" pitchFamily="34" charset="0"/>
                <a:cs typeface="Segoe UI" panose="020B0502040204020203" pitchFamily="34" charset="0"/>
              </a:rPr>
              <a:t>Asking a woman about IPV can have important benefits, even if she does not disclose. These benefits include:</a:t>
            </a:r>
          </a:p>
          <a:p>
            <a:pPr algn="just"/>
            <a:endParaRPr lang="en-CA" sz="500" dirty="0">
              <a:solidFill>
                <a:schemeClr val="tx1"/>
              </a:solidFill>
              <a:latin typeface="Segoe UI" panose="020B0502040204020203" pitchFamily="34" charset="0"/>
              <a:cs typeface="Segoe UI" panose="020B0502040204020203" pitchFamily="34" charset="0"/>
            </a:endParaRPr>
          </a:p>
          <a:p>
            <a:pPr marL="171450" indent="-171450" algn="just">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Planting the seed in her mind that certain behaviours are abusive, and abuse is wrong</a:t>
            </a:r>
          </a:p>
          <a:p>
            <a:pPr marL="171450" indent="-171450" algn="just">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“Opening the door” to considering options for help</a:t>
            </a:r>
          </a:p>
          <a:p>
            <a:pPr marL="171450" indent="-171450" algn="just">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Demonstrating your support and willingness to discuss IPV</a:t>
            </a:r>
          </a:p>
          <a:p>
            <a:pPr marL="171450" indent="-171450" algn="just">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Providing an opportunity to educate patients about the health impact of IPV</a:t>
            </a:r>
          </a:p>
          <a:p>
            <a:pPr marL="171450" indent="-171450" algn="just">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Providing a positive health care experience that may make subsequent disclosure more likely</a:t>
            </a:r>
          </a:p>
        </p:txBody>
      </p:sp>
      <p:sp>
        <p:nvSpPr>
          <p:cNvPr id="30" name="Rectangle 29">
            <a:extLst>
              <a:ext uri="{FF2B5EF4-FFF2-40B4-BE49-F238E27FC236}">
                <a16:creationId xmlns:a16="http://schemas.microsoft.com/office/drawing/2014/main" id="{5389FB74-06EB-498D-9139-4715384DB388}"/>
              </a:ext>
            </a:extLst>
          </p:cNvPr>
          <p:cNvSpPr/>
          <p:nvPr/>
        </p:nvSpPr>
        <p:spPr>
          <a:xfrm>
            <a:off x="114381" y="7559375"/>
            <a:ext cx="6634318" cy="2573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FURTHER CONSIDERATIONS</a:t>
            </a:r>
          </a:p>
        </p:txBody>
      </p:sp>
      <p:sp>
        <p:nvSpPr>
          <p:cNvPr id="27" name="Rectangle 26">
            <a:extLst>
              <a:ext uri="{FF2B5EF4-FFF2-40B4-BE49-F238E27FC236}">
                <a16:creationId xmlns:a16="http://schemas.microsoft.com/office/drawing/2014/main" id="{47DD3CA4-286D-434D-AF83-3737926AC13D}"/>
              </a:ext>
            </a:extLst>
          </p:cNvPr>
          <p:cNvSpPr/>
          <p:nvPr/>
        </p:nvSpPr>
        <p:spPr>
          <a:xfrm>
            <a:off x="117004" y="4680251"/>
            <a:ext cx="3248261" cy="24773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FACTS</a:t>
            </a:r>
          </a:p>
        </p:txBody>
      </p:sp>
      <p:sp>
        <p:nvSpPr>
          <p:cNvPr id="28" name="Rectangle 27">
            <a:extLst>
              <a:ext uri="{FF2B5EF4-FFF2-40B4-BE49-F238E27FC236}">
                <a16:creationId xmlns:a16="http://schemas.microsoft.com/office/drawing/2014/main" id="{0AAFCED6-F307-4EEC-8A42-D19F3A6FC6A4}"/>
              </a:ext>
            </a:extLst>
          </p:cNvPr>
          <p:cNvSpPr/>
          <p:nvPr/>
        </p:nvSpPr>
        <p:spPr>
          <a:xfrm>
            <a:off x="3500438" y="2712556"/>
            <a:ext cx="3248261" cy="247738"/>
          </a:xfrm>
          <a:prstGeom prst="rect">
            <a:avLst/>
          </a:prstGeom>
          <a:solidFill>
            <a:srgbClr val="763A44"/>
          </a:solidFill>
          <a:ln>
            <a:solidFill>
              <a:srgbClr val="763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OUR RECOMMENDATIONS</a:t>
            </a:r>
          </a:p>
        </p:txBody>
      </p:sp>
      <p:pic>
        <p:nvPicPr>
          <p:cNvPr id="3" name="Picture 2" descr="A close up of a logo&#10;&#10;Description generated with very high confidence">
            <a:extLst>
              <a:ext uri="{FF2B5EF4-FFF2-40B4-BE49-F238E27FC236}">
                <a16:creationId xmlns:a16="http://schemas.microsoft.com/office/drawing/2014/main" id="{701ADF18-F1D5-46EA-A970-1E1F0CDE6AF1}"/>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705916" y="6881853"/>
            <a:ext cx="145849" cy="290239"/>
          </a:xfrm>
          <a:prstGeom prst="rect">
            <a:avLst/>
          </a:prstGeom>
        </p:spPr>
      </p:pic>
      <p:pic>
        <p:nvPicPr>
          <p:cNvPr id="22" name="Picture 21" descr="A close up of a logo&#10;&#10;Description generated with very high confidence">
            <a:extLst>
              <a:ext uri="{FF2B5EF4-FFF2-40B4-BE49-F238E27FC236}">
                <a16:creationId xmlns:a16="http://schemas.microsoft.com/office/drawing/2014/main" id="{883CE396-D783-484E-90D8-85D8A0A5AF0C}"/>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915056" y="6881853"/>
            <a:ext cx="145849" cy="290239"/>
          </a:xfrm>
          <a:prstGeom prst="rect">
            <a:avLst/>
          </a:prstGeom>
        </p:spPr>
      </p:pic>
      <p:pic>
        <p:nvPicPr>
          <p:cNvPr id="25" name="Picture 24" descr="A close up of a logo&#10;&#10;Description generated with very high confidence">
            <a:extLst>
              <a:ext uri="{FF2B5EF4-FFF2-40B4-BE49-F238E27FC236}">
                <a16:creationId xmlns:a16="http://schemas.microsoft.com/office/drawing/2014/main" id="{68B791B2-18D6-46E0-AE98-356E685EC85D}"/>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1124196" y="6881853"/>
            <a:ext cx="145849" cy="290239"/>
          </a:xfrm>
          <a:prstGeom prst="rect">
            <a:avLst/>
          </a:prstGeom>
        </p:spPr>
      </p:pic>
      <p:pic>
        <p:nvPicPr>
          <p:cNvPr id="26" name="Picture 25" descr="A close up of a logo&#10;&#10;Description generated with very high confidence">
            <a:extLst>
              <a:ext uri="{FF2B5EF4-FFF2-40B4-BE49-F238E27FC236}">
                <a16:creationId xmlns:a16="http://schemas.microsoft.com/office/drawing/2014/main" id="{23AB3631-D34F-474E-80EA-ADCC3B1BEAD5}"/>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1333336" y="6881853"/>
            <a:ext cx="145849" cy="290239"/>
          </a:xfrm>
          <a:prstGeom prst="rect">
            <a:avLst/>
          </a:prstGeom>
        </p:spPr>
      </p:pic>
      <p:pic>
        <p:nvPicPr>
          <p:cNvPr id="31" name="Picture 30" descr="A close up of a logo&#10;&#10;Description generated with very high confidence">
            <a:extLst>
              <a:ext uri="{FF2B5EF4-FFF2-40B4-BE49-F238E27FC236}">
                <a16:creationId xmlns:a16="http://schemas.microsoft.com/office/drawing/2014/main" id="{60FA8EC8-F596-448D-B1E2-887C952A90E5}"/>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1542476" y="6881853"/>
            <a:ext cx="145849" cy="290239"/>
          </a:xfrm>
          <a:prstGeom prst="rect">
            <a:avLst/>
          </a:prstGeom>
        </p:spPr>
      </p:pic>
      <p:pic>
        <p:nvPicPr>
          <p:cNvPr id="32" name="Picture 31" descr="A close up of a logo&#10;&#10;Description generated with very high confidence">
            <a:extLst>
              <a:ext uri="{FF2B5EF4-FFF2-40B4-BE49-F238E27FC236}">
                <a16:creationId xmlns:a16="http://schemas.microsoft.com/office/drawing/2014/main" id="{D1679BD2-CB6B-475D-AB8F-266D3ECE5AF1}"/>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1751616" y="6881853"/>
            <a:ext cx="145849" cy="290239"/>
          </a:xfrm>
          <a:prstGeom prst="rect">
            <a:avLst/>
          </a:prstGeom>
        </p:spPr>
      </p:pic>
      <p:pic>
        <p:nvPicPr>
          <p:cNvPr id="33" name="Picture 32" descr="A close up of a logo&#10;&#10;Description generated with very high confidence">
            <a:extLst>
              <a:ext uri="{FF2B5EF4-FFF2-40B4-BE49-F238E27FC236}">
                <a16:creationId xmlns:a16="http://schemas.microsoft.com/office/drawing/2014/main" id="{931F8209-2D8F-4644-BB1D-D01FDCD86153}"/>
              </a:ext>
            </a:extLst>
          </p:cNvPr>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flipH="1">
            <a:off x="1960756" y="6881853"/>
            <a:ext cx="145849" cy="290239"/>
          </a:xfrm>
          <a:prstGeom prst="rect">
            <a:avLst/>
          </a:prstGeom>
        </p:spPr>
      </p:pic>
      <p:pic>
        <p:nvPicPr>
          <p:cNvPr id="34" name="Picture 33" descr="A close up of a logo&#10;&#10;Description generated with very high confidence">
            <a:extLst>
              <a:ext uri="{FF2B5EF4-FFF2-40B4-BE49-F238E27FC236}">
                <a16:creationId xmlns:a16="http://schemas.microsoft.com/office/drawing/2014/main" id="{5CA99E5C-D874-49CC-9655-1B2809AD7CC9}"/>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flipH="1">
            <a:off x="2169896" y="6881853"/>
            <a:ext cx="145849" cy="290239"/>
          </a:xfrm>
          <a:prstGeom prst="rect">
            <a:avLst/>
          </a:prstGeom>
        </p:spPr>
      </p:pic>
      <p:pic>
        <p:nvPicPr>
          <p:cNvPr id="35" name="Picture 34" descr="A close up of a logo&#10;&#10;Description generated with very high confidence">
            <a:extLst>
              <a:ext uri="{FF2B5EF4-FFF2-40B4-BE49-F238E27FC236}">
                <a16:creationId xmlns:a16="http://schemas.microsoft.com/office/drawing/2014/main" id="{E71F7B32-FAD1-4ABA-88D4-3B146C43C39A}"/>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flipH="1">
            <a:off x="2379036" y="6881853"/>
            <a:ext cx="145849" cy="290239"/>
          </a:xfrm>
          <a:prstGeom prst="rect">
            <a:avLst/>
          </a:prstGeom>
        </p:spPr>
      </p:pic>
      <p:pic>
        <p:nvPicPr>
          <p:cNvPr id="36" name="Picture 35" descr="A close up of a logo&#10;&#10;Description generated with very high confidence">
            <a:extLst>
              <a:ext uri="{FF2B5EF4-FFF2-40B4-BE49-F238E27FC236}">
                <a16:creationId xmlns:a16="http://schemas.microsoft.com/office/drawing/2014/main" id="{322215C7-A4A2-4481-8E67-B425EDD82474}"/>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flipH="1">
            <a:off x="2588177" y="6881853"/>
            <a:ext cx="145849" cy="290239"/>
          </a:xfrm>
          <a:prstGeom prst="rect">
            <a:avLst/>
          </a:prstGeom>
        </p:spPr>
      </p:pic>
      <p:sp>
        <p:nvSpPr>
          <p:cNvPr id="37" name="TextBox 36">
            <a:extLst>
              <a:ext uri="{FF2B5EF4-FFF2-40B4-BE49-F238E27FC236}">
                <a16:creationId xmlns:a16="http://schemas.microsoft.com/office/drawing/2014/main" id="{B01E3638-45D4-4288-B51F-44B303017477}"/>
              </a:ext>
            </a:extLst>
          </p:cNvPr>
          <p:cNvSpPr txBox="1"/>
          <p:nvPr/>
        </p:nvSpPr>
        <p:spPr>
          <a:xfrm>
            <a:off x="250572" y="7157805"/>
            <a:ext cx="3002087" cy="230832"/>
          </a:xfrm>
          <a:prstGeom prst="rect">
            <a:avLst/>
          </a:prstGeom>
          <a:noFill/>
        </p:spPr>
        <p:txBody>
          <a:bodyPr wrap="square" rtlCol="0">
            <a:spAutoFit/>
          </a:bodyPr>
          <a:lstStyle/>
          <a:p>
            <a:pPr algn="ctr"/>
            <a:r>
              <a:rPr lang="en-CA" sz="900" i="1" dirty="0">
                <a:solidFill>
                  <a:schemeClr val="accent1">
                    <a:lumMod val="75000"/>
                  </a:schemeClr>
                </a:solidFill>
                <a:latin typeface="Segoe UI" panose="020B0502040204020203" pitchFamily="34" charset="0"/>
                <a:cs typeface="Segoe UI" panose="020B0502040204020203" pitchFamily="34" charset="0"/>
              </a:rPr>
              <a:t>70% of IPV goes unreported to police</a:t>
            </a:r>
          </a:p>
        </p:txBody>
      </p:sp>
      <p:sp>
        <p:nvSpPr>
          <p:cNvPr id="38" name="Rectangle 37">
            <a:extLst>
              <a:ext uri="{FF2B5EF4-FFF2-40B4-BE49-F238E27FC236}">
                <a16:creationId xmlns:a16="http://schemas.microsoft.com/office/drawing/2014/main" id="{17FE94B2-815B-449B-BF33-4D1F368E02A7}"/>
              </a:ext>
            </a:extLst>
          </p:cNvPr>
          <p:cNvSpPr/>
          <p:nvPr/>
        </p:nvSpPr>
        <p:spPr>
          <a:xfrm>
            <a:off x="117005" y="119019"/>
            <a:ext cx="6623990" cy="83914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39" name="Picture 38" descr="A close up of a device&#10;&#10;Description generated with high confidence">
            <a:extLst>
              <a:ext uri="{FF2B5EF4-FFF2-40B4-BE49-F238E27FC236}">
                <a16:creationId xmlns:a16="http://schemas.microsoft.com/office/drawing/2014/main" id="{773C98CF-443B-4A43-82B4-07C818A09A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965" y="191906"/>
            <a:ext cx="1914525" cy="390525"/>
          </a:xfrm>
          <a:prstGeom prst="rect">
            <a:avLst/>
          </a:prstGeom>
        </p:spPr>
      </p:pic>
      <p:sp>
        <p:nvSpPr>
          <p:cNvPr id="40" name="TextBox 39">
            <a:extLst>
              <a:ext uri="{FF2B5EF4-FFF2-40B4-BE49-F238E27FC236}">
                <a16:creationId xmlns:a16="http://schemas.microsoft.com/office/drawing/2014/main" id="{074BB9B6-0AEF-493D-A9E3-B53202C5E9F0}"/>
              </a:ext>
            </a:extLst>
          </p:cNvPr>
          <p:cNvSpPr txBox="1"/>
          <p:nvPr/>
        </p:nvSpPr>
        <p:spPr>
          <a:xfrm>
            <a:off x="409497" y="557660"/>
            <a:ext cx="3288983" cy="338554"/>
          </a:xfrm>
          <a:prstGeom prst="rect">
            <a:avLst/>
          </a:prstGeom>
          <a:noFill/>
        </p:spPr>
        <p:txBody>
          <a:bodyPr wrap="square" rtlCol="0">
            <a:spAutoFit/>
          </a:bodyPr>
          <a:lstStyle/>
          <a:p>
            <a:r>
              <a:rPr lang="en-CA" sz="1600" dirty="0">
                <a:solidFill>
                  <a:schemeClr val="bg1"/>
                </a:solidFill>
                <a:latin typeface="Segoe UI" panose="020B0502040204020203" pitchFamily="34" charset="0"/>
                <a:cs typeface="Segoe UI" panose="020B0502040204020203" pitchFamily="34" charset="0"/>
              </a:rPr>
              <a:t>Training </a:t>
            </a:r>
            <a:r>
              <a:rPr lang="en-CA" sz="1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UPDATE</a:t>
            </a:r>
          </a:p>
        </p:txBody>
      </p:sp>
      <p:sp>
        <p:nvSpPr>
          <p:cNvPr id="41" name="TextBox 40">
            <a:extLst>
              <a:ext uri="{FF2B5EF4-FFF2-40B4-BE49-F238E27FC236}">
                <a16:creationId xmlns:a16="http://schemas.microsoft.com/office/drawing/2014/main" id="{1B313621-8B41-44AD-A187-7919D5152253}"/>
              </a:ext>
            </a:extLst>
          </p:cNvPr>
          <p:cNvSpPr txBox="1"/>
          <p:nvPr/>
        </p:nvSpPr>
        <p:spPr>
          <a:xfrm>
            <a:off x="2581450" y="107683"/>
            <a:ext cx="4114800" cy="830997"/>
          </a:xfrm>
          <a:prstGeom prst="rect">
            <a:avLst/>
          </a:prstGeom>
          <a:noFill/>
        </p:spPr>
        <p:txBody>
          <a:bodyPr wrap="square" rtlCol="0">
            <a:spAutoFit/>
          </a:bodyPr>
          <a:lstStyle/>
          <a:p>
            <a:r>
              <a:rPr lang="en-CA" sz="1600" dirty="0">
                <a:solidFill>
                  <a:schemeClr val="bg1"/>
                </a:solidFill>
                <a:latin typeface="Segoe UI Semibold" panose="020B0702040204020203" pitchFamily="34" charset="0"/>
                <a:cs typeface="Segoe UI Semibold" panose="020B0702040204020203" pitchFamily="34" charset="0"/>
              </a:rPr>
              <a:t>Intimate Partner Violence: </a:t>
            </a:r>
          </a:p>
          <a:p>
            <a:r>
              <a:rPr lang="en-CA" sz="1600" dirty="0">
                <a:solidFill>
                  <a:schemeClr val="bg1"/>
                </a:solidFill>
                <a:latin typeface="Segoe UI Semibold" panose="020B0702040204020203" pitchFamily="34" charset="0"/>
                <a:cs typeface="Segoe UI Semibold" panose="020B0702040204020203" pitchFamily="34" charset="0"/>
              </a:rPr>
              <a:t>Understanding Why Women May Not Disclose and How HCPs Can Still Help</a:t>
            </a:r>
          </a:p>
        </p:txBody>
      </p:sp>
      <p:pic>
        <p:nvPicPr>
          <p:cNvPr id="42" name="Picture 41">
            <a:extLst>
              <a:ext uri="{FF2B5EF4-FFF2-40B4-BE49-F238E27FC236}">
                <a16:creationId xmlns:a16="http://schemas.microsoft.com/office/drawing/2014/main" id="{627ECD1F-5959-4E03-A10D-3F627AEE4C57}"/>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633469" y="6836096"/>
            <a:ext cx="1095985" cy="310109"/>
          </a:xfrm>
          <a:prstGeom prst="rect">
            <a:avLst/>
          </a:prstGeom>
        </p:spPr>
      </p:pic>
      <p:pic>
        <p:nvPicPr>
          <p:cNvPr id="43" name="Picture 42">
            <a:extLst>
              <a:ext uri="{FF2B5EF4-FFF2-40B4-BE49-F238E27FC236}">
                <a16:creationId xmlns:a16="http://schemas.microsoft.com/office/drawing/2014/main" id="{4FD58B59-A10D-4BAB-9B6E-2D58645CF38B}"/>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998968" y="6779696"/>
            <a:ext cx="394123" cy="393628"/>
          </a:xfrm>
          <a:prstGeom prst="rect">
            <a:avLst/>
          </a:prstGeom>
        </p:spPr>
      </p:pic>
      <p:pic>
        <p:nvPicPr>
          <p:cNvPr id="44" name="Picture 43" descr="A close up of a logo&#10;&#10;Description generated with very high confidence">
            <a:extLst>
              <a:ext uri="{FF2B5EF4-FFF2-40B4-BE49-F238E27FC236}">
                <a16:creationId xmlns:a16="http://schemas.microsoft.com/office/drawing/2014/main" id="{3BA4F944-165D-4D30-A718-A34A6539AD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30855" y="6798855"/>
            <a:ext cx="931119" cy="321660"/>
          </a:xfrm>
          <a:prstGeom prst="rect">
            <a:avLst/>
          </a:prstGeom>
        </p:spPr>
      </p:pic>
    </p:spTree>
    <p:extLst>
      <p:ext uri="{BB962C8B-B14F-4D97-AF65-F5344CB8AC3E}">
        <p14:creationId xmlns:p14="http://schemas.microsoft.com/office/powerpoint/2010/main" val="13876361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TotalTime>
  <Words>605</Words>
  <Application>Microsoft Office PowerPoint</Application>
  <PresentationFormat>Letter Paper (8.5x11 in)</PresentationFormat>
  <Paragraphs>43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Black</vt:lpstr>
      <vt:lpstr>Segoe UI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Arseneau</dc:creator>
  <cp:lastModifiedBy>Taryn Scott</cp:lastModifiedBy>
  <cp:revision>64</cp:revision>
  <cp:lastPrinted>2018-06-11T18:49:53Z</cp:lastPrinted>
  <dcterms:created xsi:type="dcterms:W3CDTF">2018-05-25T13:26:34Z</dcterms:created>
  <dcterms:modified xsi:type="dcterms:W3CDTF">2018-06-18T14:00:56Z</dcterms:modified>
</cp:coreProperties>
</file>