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A0000"/>
    <a:srgbClr val="763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49" d="100"/>
          <a:sy n="49" d="100"/>
        </p:scale>
        <p:origin x="2084" y="56"/>
      </p:cViewPr>
      <p:guideLst>
        <p:guide orient="horz" pos="2903"/>
        <p:guide pos="2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2-868E-4B5A-961F-C68FC47459BC}"/>
              </c:ext>
            </c:extLst>
          </c:dPt>
          <c:dPt>
            <c:idx val="1"/>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1-868E-4B5A-961F-C68FC47459BC}"/>
              </c:ext>
            </c:extLst>
          </c:dPt>
          <c:cat>
            <c:strRef>
              <c:f>Sheet1!$A$2:$A$3</c:f>
              <c:strCache>
                <c:ptCount val="2"/>
                <c:pt idx="0">
                  <c:v>1st Qtr</c:v>
                </c:pt>
                <c:pt idx="1">
                  <c:v>2nd Qtr</c:v>
                </c:pt>
              </c:strCache>
            </c:strRef>
          </c:cat>
          <c:val>
            <c:numRef>
              <c:f>Sheet1!$B$2:$B$3</c:f>
              <c:numCache>
                <c:formatCode>General</c:formatCode>
                <c:ptCount val="2"/>
                <c:pt idx="0">
                  <c:v>50</c:v>
                </c:pt>
                <c:pt idx="1">
                  <c:v>50</c:v>
                </c:pt>
              </c:numCache>
            </c:numRef>
          </c:val>
          <c:extLst>
            <c:ext xmlns:c16="http://schemas.microsoft.com/office/drawing/2014/chart" uri="{C3380CC4-5D6E-409C-BE32-E72D297353CC}">
              <c16:uniqueId val="{00000000-868E-4B5A-961F-C68FC47459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1-1BEE-4285-A498-04AFA6BE91CC}"/>
              </c:ext>
            </c:extLst>
          </c:dPt>
          <c:dPt>
            <c:idx val="1"/>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3-1BEE-4285-A498-04AFA6BE91CC}"/>
              </c:ext>
            </c:extLst>
          </c:dPt>
          <c:cat>
            <c:strRef>
              <c:f>Sheet1!$A$2:$A$3</c:f>
              <c:strCache>
                <c:ptCount val="2"/>
                <c:pt idx="0">
                  <c:v>1st Qtr</c:v>
                </c:pt>
                <c:pt idx="1">
                  <c:v>2nd Qtr</c:v>
                </c:pt>
              </c:strCache>
            </c:strRef>
          </c:cat>
          <c:val>
            <c:numRef>
              <c:f>Sheet1!$B$2:$B$3</c:f>
              <c:numCache>
                <c:formatCode>General</c:formatCode>
                <c:ptCount val="2"/>
                <c:pt idx="0">
                  <c:v>97</c:v>
                </c:pt>
                <c:pt idx="1">
                  <c:v>3</c:v>
                </c:pt>
              </c:numCache>
            </c:numRef>
          </c:val>
          <c:extLst>
            <c:ext xmlns:c16="http://schemas.microsoft.com/office/drawing/2014/chart" uri="{C3380CC4-5D6E-409C-BE32-E72D297353CC}">
              <c16:uniqueId val="{00000004-1BEE-4285-A498-04AFA6BE91C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1-BDAE-454B-8270-95085726E491}"/>
              </c:ext>
            </c:extLst>
          </c:dPt>
          <c:dPt>
            <c:idx val="1"/>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3-BDAE-454B-8270-95085726E491}"/>
              </c:ext>
            </c:extLst>
          </c:dPt>
          <c:cat>
            <c:strRef>
              <c:f>Sheet1!$A$2:$A$3</c:f>
              <c:strCache>
                <c:ptCount val="2"/>
                <c:pt idx="0">
                  <c:v>1st Qtr</c:v>
                </c:pt>
                <c:pt idx="1">
                  <c:v>2nd Qtr</c:v>
                </c:pt>
              </c:strCache>
            </c:strRef>
          </c:cat>
          <c:val>
            <c:numRef>
              <c:f>Sheet1!$B$2:$B$3</c:f>
              <c:numCache>
                <c:formatCode>General</c:formatCode>
                <c:ptCount val="2"/>
                <c:pt idx="0">
                  <c:v>38</c:v>
                </c:pt>
                <c:pt idx="1">
                  <c:v>62</c:v>
                </c:pt>
              </c:numCache>
            </c:numRef>
          </c:val>
          <c:extLst>
            <c:ext xmlns:c16="http://schemas.microsoft.com/office/drawing/2014/chart" uri="{C3380CC4-5D6E-409C-BE32-E72D297353CC}">
              <c16:uniqueId val="{00000004-BDAE-454B-8270-95085726E49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2347228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55520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18904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67471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1284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7A6588-00FA-491A-B87A-10A60856FFF0}" type="datetimeFigureOut">
              <a:rPr lang="en-CA" smtClean="0"/>
              <a:t>2018-06-18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93397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7A6588-00FA-491A-B87A-10A60856FFF0}" type="datetimeFigureOut">
              <a:rPr lang="en-CA" smtClean="0"/>
              <a:t>2018-06-18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82438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7A6588-00FA-491A-B87A-10A60856FFF0}" type="datetimeFigureOut">
              <a:rPr lang="en-CA" smtClean="0"/>
              <a:t>2018-06-18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90677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A6588-00FA-491A-B87A-10A60856FFF0}" type="datetimeFigureOut">
              <a:rPr lang="en-CA" smtClean="0"/>
              <a:t>2018-06-18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82568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7A6588-00FA-491A-B87A-10A60856FFF0}" type="datetimeFigureOut">
              <a:rPr lang="en-CA" smtClean="0"/>
              <a:t>2018-06-18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49818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7A6588-00FA-491A-B87A-10A60856FFF0}" type="datetimeFigureOut">
              <a:rPr lang="en-CA" smtClean="0"/>
              <a:t>2018-06-18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264039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D7A6588-00FA-491A-B87A-10A60856FFF0}" type="datetimeFigureOut">
              <a:rPr lang="en-CA" smtClean="0"/>
              <a:t>2018-06-18</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D66EDA4-717A-4C44-8B92-9162539F32B4}" type="slidenum">
              <a:rPr lang="en-CA" smtClean="0"/>
              <a:t>‹#›</a:t>
            </a:fld>
            <a:endParaRPr lang="en-CA"/>
          </a:p>
        </p:txBody>
      </p:sp>
    </p:spTree>
    <p:extLst>
      <p:ext uri="{BB962C8B-B14F-4D97-AF65-F5344CB8AC3E}">
        <p14:creationId xmlns:p14="http://schemas.microsoft.com/office/powerpoint/2010/main" val="41307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6.png"/><Relationship Id="rId5" Type="http://schemas.openxmlformats.org/officeDocument/2006/relationships/chart" Target="../charts/chart3.xml"/><Relationship Id="rId10" Type="http://schemas.openxmlformats.org/officeDocument/2006/relationships/image" Target="../media/image5.tiff"/><Relationship Id="rId4" Type="http://schemas.openxmlformats.org/officeDocument/2006/relationships/chart" Target="../charts/chart2.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07BF61-3EC6-4573-8080-FE5F6D58CDE6}"/>
              </a:ext>
            </a:extLst>
          </p:cNvPr>
          <p:cNvSpPr/>
          <p:nvPr/>
        </p:nvSpPr>
        <p:spPr>
          <a:xfrm>
            <a:off x="117004" y="119019"/>
            <a:ext cx="6634315" cy="83914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 name="Picture 5" descr="A close up of a device&#10;&#10;Description generated with high confidence">
            <a:extLst>
              <a:ext uri="{FF2B5EF4-FFF2-40B4-BE49-F238E27FC236}">
                <a16:creationId xmlns:a16="http://schemas.microsoft.com/office/drawing/2014/main" id="{FF0669D4-498F-4963-A414-DA51E49B87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965" y="191906"/>
            <a:ext cx="1914525" cy="390525"/>
          </a:xfrm>
          <a:prstGeom prst="rect">
            <a:avLst/>
          </a:prstGeom>
        </p:spPr>
      </p:pic>
      <p:sp>
        <p:nvSpPr>
          <p:cNvPr id="7" name="TextBox 6">
            <a:extLst>
              <a:ext uri="{FF2B5EF4-FFF2-40B4-BE49-F238E27FC236}">
                <a16:creationId xmlns:a16="http://schemas.microsoft.com/office/drawing/2014/main" id="{655888CF-832E-4A24-B23A-7C721BB7C58E}"/>
              </a:ext>
            </a:extLst>
          </p:cNvPr>
          <p:cNvSpPr txBox="1"/>
          <p:nvPr/>
        </p:nvSpPr>
        <p:spPr>
          <a:xfrm>
            <a:off x="409497" y="557660"/>
            <a:ext cx="3288983" cy="338554"/>
          </a:xfrm>
          <a:prstGeom prst="rect">
            <a:avLst/>
          </a:prstGeom>
          <a:noFill/>
        </p:spPr>
        <p:txBody>
          <a:bodyPr wrap="square" rtlCol="0">
            <a:spAutoFit/>
          </a:bodyPr>
          <a:lstStyle/>
          <a:p>
            <a:r>
              <a:rPr lang="en-CA" sz="1600" dirty="0">
                <a:solidFill>
                  <a:schemeClr val="bg1"/>
                </a:solidFill>
                <a:latin typeface="Segoe UI" panose="020B0502040204020203" pitchFamily="34" charset="0"/>
                <a:cs typeface="Segoe UI" panose="020B0502040204020203" pitchFamily="34" charset="0"/>
              </a:rPr>
              <a:t>Training </a:t>
            </a:r>
            <a:r>
              <a:rPr lang="en-CA" sz="1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UPDATE</a:t>
            </a:r>
          </a:p>
        </p:txBody>
      </p:sp>
      <p:sp>
        <p:nvSpPr>
          <p:cNvPr id="8" name="TextBox 7">
            <a:extLst>
              <a:ext uri="{FF2B5EF4-FFF2-40B4-BE49-F238E27FC236}">
                <a16:creationId xmlns:a16="http://schemas.microsoft.com/office/drawing/2014/main" id="{D37B3A25-5A4E-44E0-8449-C2EC082F7A23}"/>
              </a:ext>
            </a:extLst>
          </p:cNvPr>
          <p:cNvSpPr txBox="1"/>
          <p:nvPr/>
        </p:nvSpPr>
        <p:spPr>
          <a:xfrm>
            <a:off x="2581421" y="232871"/>
            <a:ext cx="4114800" cy="584775"/>
          </a:xfrm>
          <a:prstGeom prst="rect">
            <a:avLst/>
          </a:prstGeom>
          <a:noFill/>
        </p:spPr>
        <p:txBody>
          <a:bodyPr wrap="square" rtlCol="0">
            <a:spAutoFit/>
          </a:bodyPr>
          <a:lstStyle/>
          <a:p>
            <a:r>
              <a:rPr lang="en-CA" sz="1600" dirty="0">
                <a:solidFill>
                  <a:schemeClr val="bg1"/>
                </a:solidFill>
                <a:latin typeface="Segoe UI Semibold" panose="020B0702040204020203" pitchFamily="34" charset="0"/>
                <a:cs typeface="Segoe UI Semibold" panose="020B0702040204020203" pitchFamily="34" charset="0"/>
              </a:rPr>
              <a:t>Recognizing the Warning Signs of Intimate Partner Violence</a:t>
            </a:r>
          </a:p>
        </p:txBody>
      </p:sp>
      <p:sp>
        <p:nvSpPr>
          <p:cNvPr id="12" name="Rectangle 11">
            <a:extLst>
              <a:ext uri="{FF2B5EF4-FFF2-40B4-BE49-F238E27FC236}">
                <a16:creationId xmlns:a16="http://schemas.microsoft.com/office/drawing/2014/main" id="{28460309-23CC-4D42-AE7D-1CD64C506126}"/>
              </a:ext>
            </a:extLst>
          </p:cNvPr>
          <p:cNvSpPr/>
          <p:nvPr/>
        </p:nvSpPr>
        <p:spPr>
          <a:xfrm>
            <a:off x="114382" y="1328321"/>
            <a:ext cx="6634316" cy="111376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cs typeface="Segoe UI" panose="020B0502040204020203" pitchFamily="34" charset="0"/>
              </a:rPr>
              <a:t>Mr. and Mrs. Firth present to the fracture clinic together. Mrs. Firth has a displaced right ulna fracture. Her medical history indicates repeated visits to the emergency room for various trauma related injuries. When asking questions about her current injury the physician assistant notices Mrs. Firth is very quiet and often looks away or to the floor when responding to questions. Mr. Firth tells the physician assistant that Mrs. Firth is very clumsy and is always getting herself hurt, this time falling off of a step stool getting something from a kitchen cupboard. </a:t>
            </a:r>
          </a:p>
          <a:p>
            <a:pPr algn="ctr"/>
            <a:endParaRPr lang="en-CA" sz="500" i="1" dirty="0">
              <a:solidFill>
                <a:schemeClr val="tx1"/>
              </a:solidFill>
              <a:latin typeface="Segoe UI" panose="020B0502040204020203" pitchFamily="34" charset="0"/>
              <a:cs typeface="Segoe UI" panose="020B0502040204020203" pitchFamily="34" charset="0"/>
            </a:endParaRPr>
          </a:p>
          <a:p>
            <a:pPr algn="ctr"/>
            <a:r>
              <a:rPr lang="en-CA" sz="1000" i="1" dirty="0">
                <a:solidFill>
                  <a:schemeClr val="tx1"/>
                </a:solidFill>
                <a:latin typeface="Segoe UI" panose="020B0502040204020203" pitchFamily="34" charset="0"/>
                <a:cs typeface="Segoe UI" panose="020B0502040204020203" pitchFamily="34" charset="0"/>
              </a:rPr>
              <a:t>How should the physician assistant respond?</a:t>
            </a:r>
          </a:p>
        </p:txBody>
      </p:sp>
      <p:sp>
        <p:nvSpPr>
          <p:cNvPr id="13" name="Rectangle 12">
            <a:extLst>
              <a:ext uri="{FF2B5EF4-FFF2-40B4-BE49-F238E27FC236}">
                <a16:creationId xmlns:a16="http://schemas.microsoft.com/office/drawing/2014/main" id="{BB6FD574-EA79-44F0-AEC7-EBBC55C9F918}"/>
              </a:ext>
            </a:extLst>
          </p:cNvPr>
          <p:cNvSpPr/>
          <p:nvPr/>
        </p:nvSpPr>
        <p:spPr>
          <a:xfrm>
            <a:off x="114381" y="1078534"/>
            <a:ext cx="6634316" cy="25731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CLINICAL SCENARIO</a:t>
            </a:r>
          </a:p>
        </p:txBody>
      </p:sp>
      <p:sp>
        <p:nvSpPr>
          <p:cNvPr id="14" name="Rectangle 13">
            <a:extLst>
              <a:ext uri="{FF2B5EF4-FFF2-40B4-BE49-F238E27FC236}">
                <a16:creationId xmlns:a16="http://schemas.microsoft.com/office/drawing/2014/main" id="{4C33B4D1-E6FD-45E9-95D8-0208D513D041}"/>
              </a:ext>
            </a:extLst>
          </p:cNvPr>
          <p:cNvSpPr/>
          <p:nvPr/>
        </p:nvSpPr>
        <p:spPr>
          <a:xfrm>
            <a:off x="117005" y="2793940"/>
            <a:ext cx="3248261" cy="138354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cs typeface="Segoe UI" panose="020B0502040204020203" pitchFamily="34" charset="0"/>
              </a:rPr>
              <a:t>In addition to routinely asking about IPV at each clinical encounter, there are signs that HCPs may notice in victims and their partners that are suggestive of IPV. </a:t>
            </a:r>
            <a:r>
              <a:rPr lang="en-CA" sz="1050" dirty="0">
                <a:solidFill>
                  <a:schemeClr val="accent1"/>
                </a:solidFill>
                <a:latin typeface="Segoe UI" panose="020B0502040204020203" pitchFamily="34" charset="0"/>
                <a:cs typeface="Segoe UI" panose="020B0502040204020203" pitchFamily="34" charset="0"/>
              </a:rPr>
              <a:t>It is imperative to keep in mind that the absence of these signs does not indicate the absence of IPV. It is important to ask all woman about abuse, while remaining vigilant in recognizing signs of IPV. </a:t>
            </a:r>
          </a:p>
        </p:txBody>
      </p:sp>
      <p:sp>
        <p:nvSpPr>
          <p:cNvPr id="15" name="Rectangle 14">
            <a:extLst>
              <a:ext uri="{FF2B5EF4-FFF2-40B4-BE49-F238E27FC236}">
                <a16:creationId xmlns:a16="http://schemas.microsoft.com/office/drawing/2014/main" id="{B7AABC75-B024-4C85-A2D5-AA943CCAEDA5}"/>
              </a:ext>
            </a:extLst>
          </p:cNvPr>
          <p:cNvSpPr/>
          <p:nvPr/>
        </p:nvSpPr>
        <p:spPr>
          <a:xfrm>
            <a:off x="117004" y="2542212"/>
            <a:ext cx="3248261" cy="24773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FOCUS</a:t>
            </a:r>
          </a:p>
        </p:txBody>
      </p:sp>
      <p:sp>
        <p:nvSpPr>
          <p:cNvPr id="17" name="Rectangle 16">
            <a:extLst>
              <a:ext uri="{FF2B5EF4-FFF2-40B4-BE49-F238E27FC236}">
                <a16:creationId xmlns:a16="http://schemas.microsoft.com/office/drawing/2014/main" id="{DAC94D86-ECD8-4FFA-B577-495398A55F3E}"/>
              </a:ext>
            </a:extLst>
          </p:cNvPr>
          <p:cNvSpPr/>
          <p:nvPr/>
        </p:nvSpPr>
        <p:spPr>
          <a:xfrm>
            <a:off x="114381" y="4524260"/>
            <a:ext cx="6623992" cy="2173209"/>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accent1">
                    <a:lumMod val="75000"/>
                  </a:schemeClr>
                </a:solidFill>
                <a:latin typeface="Segoe UI" panose="020B0502040204020203" pitchFamily="34" charset="0"/>
                <a:cs typeface="Segoe UI" panose="020B0502040204020203" pitchFamily="34" charset="0"/>
              </a:rPr>
              <a:t>Being a woman is the strongest single risk factor for becoming a victim of IPV. IPV affects women of all ages, races, socioeconomic backgrounds, and relationship statuses.  </a:t>
            </a:r>
            <a:r>
              <a:rPr lang="en-CA" sz="1000" dirty="0">
                <a:solidFill>
                  <a:schemeClr val="tx1"/>
                </a:solidFill>
                <a:latin typeface="Segoe UI" panose="020B0502040204020203" pitchFamily="34" charset="0"/>
                <a:cs typeface="Segoe UI" panose="020B0502040204020203" pitchFamily="34" charset="0"/>
              </a:rPr>
              <a:t>There are however some medical and behavioural signs of IPV that you should be aware of as a health care provider:</a:t>
            </a:r>
          </a:p>
          <a:p>
            <a:pPr algn="just"/>
            <a:endParaRPr lang="en-CA" sz="500" dirty="0">
              <a:solidFill>
                <a:schemeClr val="tx1"/>
              </a:solidFill>
              <a:latin typeface="Segoe UI" panose="020B0502040204020203" pitchFamily="34" charset="0"/>
              <a:cs typeface="Segoe UI" panose="020B0502040204020203" pitchFamily="34" charset="0"/>
            </a:endParaRPr>
          </a:p>
          <a:p>
            <a:pPr algn="just"/>
            <a:endParaRPr lang="en-CA" sz="500" dirty="0">
              <a:solidFill>
                <a:schemeClr val="tx1"/>
              </a:solidFill>
              <a:latin typeface="Segoe UI" panose="020B0502040204020203" pitchFamily="34" charset="0"/>
              <a:cs typeface="Segoe UI" panose="020B0502040204020203" pitchFamily="34" charset="0"/>
            </a:endParaRPr>
          </a:p>
          <a:p>
            <a:pPr>
              <a:spcBef>
                <a:spcPts val="200"/>
              </a:spcBef>
            </a:pPr>
            <a:endParaRPr lang="en-CA" sz="900" dirty="0">
              <a:solidFill>
                <a:schemeClr val="tx1"/>
              </a:solidFill>
              <a:latin typeface="Segoe UI" panose="020B0502040204020203" pitchFamily="34" charset="0"/>
              <a:cs typeface="Segoe UI" panose="020B0502040204020203" pitchFamily="34" charset="0"/>
            </a:endParaRPr>
          </a:p>
        </p:txBody>
      </p:sp>
      <p:sp>
        <p:nvSpPr>
          <p:cNvPr id="19" name="Rectangle 18">
            <a:extLst>
              <a:ext uri="{FF2B5EF4-FFF2-40B4-BE49-F238E27FC236}">
                <a16:creationId xmlns:a16="http://schemas.microsoft.com/office/drawing/2014/main" id="{53CC92A4-4769-4A0D-B9B7-F627AB861A42}"/>
              </a:ext>
            </a:extLst>
          </p:cNvPr>
          <p:cNvSpPr/>
          <p:nvPr/>
        </p:nvSpPr>
        <p:spPr>
          <a:xfrm>
            <a:off x="3500438" y="2793940"/>
            <a:ext cx="3248260" cy="885010"/>
          </a:xfrm>
          <a:prstGeom prst="rect">
            <a:avLst/>
          </a:prstGeom>
          <a:noFill/>
          <a:ln>
            <a:solidFill>
              <a:srgbClr val="763A4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ea typeface="Segoe UI Black" panose="020B0A02040204020203" pitchFamily="34" charset="0"/>
                <a:cs typeface="Segoe UI" panose="020B0502040204020203" pitchFamily="34" charset="0"/>
              </a:rPr>
              <a:t>It is impossible to tell whether or not a woman is experiencing IPV without asking her.  </a:t>
            </a:r>
            <a:r>
              <a:rPr lang="en-CA" sz="1000" dirty="0">
                <a:solidFill>
                  <a:srgbClr val="7A0000"/>
                </a:solidFill>
                <a:latin typeface="Segoe UI" panose="020B0502040204020203" pitchFamily="34" charset="0"/>
                <a:ea typeface="Segoe UI Black" panose="020B0A02040204020203" pitchFamily="34" charset="0"/>
                <a:cs typeface="Segoe UI" panose="020B0502040204020203" pitchFamily="34" charset="0"/>
              </a:rPr>
              <a:t>Recognizing medical and behavioural signs of IPV is important but the best way to identify IPV is to ask all patients about IPV at each clinical encounter.</a:t>
            </a:r>
          </a:p>
        </p:txBody>
      </p:sp>
      <p:sp>
        <p:nvSpPr>
          <p:cNvPr id="29" name="Rectangle 28">
            <a:extLst>
              <a:ext uri="{FF2B5EF4-FFF2-40B4-BE49-F238E27FC236}">
                <a16:creationId xmlns:a16="http://schemas.microsoft.com/office/drawing/2014/main" id="{6D8BCC4A-B3BF-435D-9CC0-796055B31014}"/>
              </a:ext>
            </a:extLst>
          </p:cNvPr>
          <p:cNvSpPr/>
          <p:nvPr/>
        </p:nvSpPr>
        <p:spPr>
          <a:xfrm>
            <a:off x="114381" y="7056275"/>
            <a:ext cx="6623992" cy="1952749"/>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cs typeface="Segoe UI" panose="020B0502040204020203" pitchFamily="34" charset="0"/>
              </a:rPr>
              <a:t>Another medical sign to watch for are signs and symptoms of strangulation:</a:t>
            </a:r>
          </a:p>
        </p:txBody>
      </p:sp>
      <p:sp>
        <p:nvSpPr>
          <p:cNvPr id="30" name="Rectangle 29">
            <a:extLst>
              <a:ext uri="{FF2B5EF4-FFF2-40B4-BE49-F238E27FC236}">
                <a16:creationId xmlns:a16="http://schemas.microsoft.com/office/drawing/2014/main" id="{5389FB74-06EB-498D-9139-4715384DB388}"/>
              </a:ext>
            </a:extLst>
          </p:cNvPr>
          <p:cNvSpPr/>
          <p:nvPr/>
        </p:nvSpPr>
        <p:spPr>
          <a:xfrm>
            <a:off x="114381" y="6798959"/>
            <a:ext cx="6623992" cy="2573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FURTHER CONSIDERATIONS</a:t>
            </a:r>
          </a:p>
        </p:txBody>
      </p:sp>
      <p:sp>
        <p:nvSpPr>
          <p:cNvPr id="27" name="Rectangle 26">
            <a:extLst>
              <a:ext uri="{FF2B5EF4-FFF2-40B4-BE49-F238E27FC236}">
                <a16:creationId xmlns:a16="http://schemas.microsoft.com/office/drawing/2014/main" id="{47DD3CA4-286D-434D-AF83-3737926AC13D}"/>
              </a:ext>
            </a:extLst>
          </p:cNvPr>
          <p:cNvSpPr/>
          <p:nvPr/>
        </p:nvSpPr>
        <p:spPr>
          <a:xfrm>
            <a:off x="114382" y="4276523"/>
            <a:ext cx="6623994" cy="24773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FACTS</a:t>
            </a:r>
          </a:p>
        </p:txBody>
      </p:sp>
      <p:sp>
        <p:nvSpPr>
          <p:cNvPr id="28" name="Rectangle 27">
            <a:extLst>
              <a:ext uri="{FF2B5EF4-FFF2-40B4-BE49-F238E27FC236}">
                <a16:creationId xmlns:a16="http://schemas.microsoft.com/office/drawing/2014/main" id="{0AAFCED6-F307-4EEC-8A42-D19F3A6FC6A4}"/>
              </a:ext>
            </a:extLst>
          </p:cNvPr>
          <p:cNvSpPr/>
          <p:nvPr/>
        </p:nvSpPr>
        <p:spPr>
          <a:xfrm>
            <a:off x="3500438" y="2542212"/>
            <a:ext cx="3248261" cy="247738"/>
          </a:xfrm>
          <a:prstGeom prst="rect">
            <a:avLst/>
          </a:prstGeom>
          <a:solidFill>
            <a:srgbClr val="763A44"/>
          </a:solidFill>
          <a:ln>
            <a:solidFill>
              <a:srgbClr val="763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OUR RECOMMENDATIONS</a:t>
            </a:r>
          </a:p>
        </p:txBody>
      </p:sp>
      <p:sp>
        <p:nvSpPr>
          <p:cNvPr id="18" name="Rectangle 17">
            <a:extLst>
              <a:ext uri="{FF2B5EF4-FFF2-40B4-BE49-F238E27FC236}">
                <a16:creationId xmlns:a16="http://schemas.microsoft.com/office/drawing/2014/main" id="{E5192D51-D20F-46A9-B331-29D06D0BDC80}"/>
              </a:ext>
            </a:extLst>
          </p:cNvPr>
          <p:cNvSpPr/>
          <p:nvPr/>
        </p:nvSpPr>
        <p:spPr>
          <a:xfrm>
            <a:off x="134484" y="5048799"/>
            <a:ext cx="2240961" cy="15567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900" dirty="0">
                <a:solidFill>
                  <a:schemeClr val="accent1">
                    <a:lumMod val="75000"/>
                  </a:schemeClr>
                </a:solidFill>
                <a:latin typeface="Segoe UI Semibold" panose="020B0702040204020203" pitchFamily="34" charset="0"/>
                <a:cs typeface="Segoe UI Semibold" panose="020B0702040204020203" pitchFamily="34" charset="0"/>
              </a:rPr>
              <a:t>MEDICAL SIGNS OF VICTIMS</a:t>
            </a:r>
          </a:p>
          <a:p>
            <a:pPr algn="ctr"/>
            <a:endParaRPr lang="en-CA" sz="500" dirty="0">
              <a:solidFill>
                <a:schemeClr val="accent1">
                  <a:lumMod val="75000"/>
                </a:schemeClr>
              </a:solidFill>
              <a:latin typeface="Segoe UI Semibold" panose="020B0702040204020203" pitchFamily="34" charset="0"/>
              <a:cs typeface="Segoe UI Semibold" panose="020B0702040204020203" pitchFamily="34" charset="0"/>
            </a:endParaRP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Frequent injuries</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Explanation for mechanisms of injury that do not match the injury pattern</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Chronic unexplained pain</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Substance abuse</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Depression</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Anxiety</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Injuries at </a:t>
            </a:r>
            <a:r>
              <a:rPr lang="en-CA" sz="900" dirty="0" smtClean="0">
                <a:solidFill>
                  <a:schemeClr val="tx1"/>
                </a:solidFill>
                <a:latin typeface="Segoe UI" panose="020B0502040204020203" pitchFamily="34" charset="0"/>
                <a:cs typeface="Segoe UI" panose="020B0502040204020203" pitchFamily="34" charset="0"/>
              </a:rPr>
              <a:t>various </a:t>
            </a:r>
            <a:r>
              <a:rPr lang="en-CA" sz="900" dirty="0">
                <a:solidFill>
                  <a:schemeClr val="tx1"/>
                </a:solidFill>
                <a:latin typeface="Segoe UI" panose="020B0502040204020203" pitchFamily="34" charset="0"/>
                <a:cs typeface="Segoe UI" panose="020B0502040204020203" pitchFamily="34" charset="0"/>
              </a:rPr>
              <a:t>stages of recovery</a:t>
            </a:r>
          </a:p>
          <a:p>
            <a:pPr algn="just"/>
            <a:endParaRPr lang="en-CA" sz="900" dirty="0">
              <a:solidFill>
                <a:schemeClr val="tx1"/>
              </a:solidFill>
              <a:latin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4EC0645B-52C1-4D54-BF1D-9A0A04435055}"/>
              </a:ext>
            </a:extLst>
          </p:cNvPr>
          <p:cNvSpPr txBox="1"/>
          <p:nvPr/>
        </p:nvSpPr>
        <p:spPr>
          <a:xfrm>
            <a:off x="134484" y="7258098"/>
            <a:ext cx="2608962" cy="2008242"/>
          </a:xfrm>
          <a:prstGeom prst="rect">
            <a:avLst/>
          </a:prstGeom>
          <a:noFill/>
        </p:spPr>
        <p:txBody>
          <a:bodyPr wrap="square" rtlCol="0">
            <a:spAutoFit/>
          </a:bodyPr>
          <a:lstStyle/>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Injuries between jawline and clavicle (e.g. bruising, fingernail marks, hand print marks, scratches, scrapes, abrasions, ligature marks)</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Difficulty breathing</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Tinnitus</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Petechiae of the eyes or skin</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Subconjunctival hemorrhage</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Subcutaneous emphysema</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Loss of voice or rasp</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Difficulty swallowing</a:t>
            </a:r>
          </a:p>
          <a:p>
            <a:pPr marL="171450" indent="-171450" algn="just">
              <a:spcBef>
                <a:spcPts val="100"/>
              </a:spcBef>
              <a:buFont typeface="Arial" panose="020B0604020202020204" pitchFamily="34" charset="0"/>
              <a:buChar char="•"/>
            </a:pPr>
            <a:r>
              <a:rPr lang="en-CA" sz="900" dirty="0">
                <a:latin typeface="Segoe UI" panose="020B0502040204020203" pitchFamily="34" charset="0"/>
                <a:cs typeface="Segoe UI" panose="020B0502040204020203" pitchFamily="34" charset="0"/>
              </a:rPr>
              <a:t>Complaints of pain</a:t>
            </a:r>
          </a:p>
          <a:p>
            <a:pPr marL="171450" indent="-171450" algn="just">
              <a:spcBef>
                <a:spcPts val="100"/>
              </a:spcBef>
              <a:buFont typeface="Arial" panose="020B0604020202020204" pitchFamily="34" charset="0"/>
              <a:buChar char="•"/>
            </a:pPr>
            <a:endParaRPr lang="en-CA" sz="900" dirty="0">
              <a:latin typeface="Segoe UI" panose="020B0502040204020203" pitchFamily="34" charset="0"/>
              <a:cs typeface="Segoe UI" panose="020B0502040204020203" pitchFamily="34" charset="0"/>
            </a:endParaRPr>
          </a:p>
          <a:p>
            <a:endParaRPr lang="en-CA" sz="900" dirty="0">
              <a:latin typeface="Segoe UI" panose="020B0502040204020203" pitchFamily="34" charset="0"/>
              <a:cs typeface="Segoe UI" panose="020B0502040204020203" pitchFamily="34" charset="0"/>
            </a:endParaRPr>
          </a:p>
        </p:txBody>
      </p:sp>
      <p:sp>
        <p:nvSpPr>
          <p:cNvPr id="44" name="Rectangle 43">
            <a:extLst>
              <a:ext uri="{FF2B5EF4-FFF2-40B4-BE49-F238E27FC236}">
                <a16:creationId xmlns:a16="http://schemas.microsoft.com/office/drawing/2014/main" id="{FAE42535-17A3-44BC-9752-433502048957}"/>
              </a:ext>
            </a:extLst>
          </p:cNvPr>
          <p:cNvSpPr/>
          <p:nvPr/>
        </p:nvSpPr>
        <p:spPr>
          <a:xfrm>
            <a:off x="2342367" y="5048799"/>
            <a:ext cx="2240961" cy="15567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900" dirty="0">
                <a:solidFill>
                  <a:schemeClr val="accent1">
                    <a:lumMod val="75000"/>
                  </a:schemeClr>
                </a:solidFill>
                <a:latin typeface="Segoe UI Semibold" panose="020B0702040204020203" pitchFamily="34" charset="0"/>
                <a:cs typeface="Segoe UI Semibold" panose="020B0702040204020203" pitchFamily="34" charset="0"/>
              </a:rPr>
              <a:t>BEHAVIOURAL SIGNS OF VICTIMS</a:t>
            </a:r>
          </a:p>
          <a:p>
            <a:pPr algn="ctr"/>
            <a:endParaRPr lang="en-CA" sz="500" dirty="0">
              <a:solidFill>
                <a:schemeClr val="accent1">
                  <a:lumMod val="75000"/>
                </a:schemeClr>
              </a:solidFill>
              <a:latin typeface="Segoe UI Semibold" panose="020B0702040204020203" pitchFamily="34" charset="0"/>
              <a:cs typeface="Segoe UI Semibold" panose="020B0702040204020203" pitchFamily="34" charset="0"/>
            </a:endParaRP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Appearing afraid of partner</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Minimizing injuries</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Heightened startle response</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Recanting a previous </a:t>
            </a:r>
            <a:r>
              <a:rPr lang="en-CA" sz="900" dirty="0" smtClean="0">
                <a:solidFill>
                  <a:schemeClr val="tx1"/>
                </a:solidFill>
                <a:latin typeface="Segoe UI" panose="020B0502040204020203" pitchFamily="34" charset="0"/>
                <a:cs typeface="Segoe UI" panose="020B0502040204020203" pitchFamily="34" charset="0"/>
              </a:rPr>
              <a:t>disclosure</a:t>
            </a:r>
            <a:endParaRPr lang="en-CA" sz="900" dirty="0">
              <a:solidFill>
                <a:schemeClr val="tx1"/>
              </a:solidFill>
              <a:latin typeface="Segoe UI" panose="020B0502040204020203" pitchFamily="34" charset="0"/>
              <a:cs typeface="Segoe UI" panose="020B0502040204020203" pitchFamily="34" charset="0"/>
            </a:endParaRP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Flat affect</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Ambivalence</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Looking for direction from partner during interactions</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Indecision, confusion or nervousness</a:t>
            </a:r>
          </a:p>
        </p:txBody>
      </p:sp>
      <p:sp>
        <p:nvSpPr>
          <p:cNvPr id="45" name="Rectangle 44">
            <a:extLst>
              <a:ext uri="{FF2B5EF4-FFF2-40B4-BE49-F238E27FC236}">
                <a16:creationId xmlns:a16="http://schemas.microsoft.com/office/drawing/2014/main" id="{6431FB6F-D0D3-4AB8-8F1B-39041D3A227E}"/>
              </a:ext>
            </a:extLst>
          </p:cNvPr>
          <p:cNvSpPr/>
          <p:nvPr/>
        </p:nvSpPr>
        <p:spPr>
          <a:xfrm>
            <a:off x="4550249" y="5048799"/>
            <a:ext cx="2145972" cy="15567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900" dirty="0">
                <a:solidFill>
                  <a:schemeClr val="accent1">
                    <a:lumMod val="75000"/>
                  </a:schemeClr>
                </a:solidFill>
                <a:latin typeface="Segoe UI Semibold" panose="020B0702040204020203" pitchFamily="34" charset="0"/>
                <a:cs typeface="Segoe UI Semibold" panose="020B0702040204020203" pitchFamily="34" charset="0"/>
              </a:rPr>
              <a:t>BEHAVIOURAL SIGNS OF PARTNERS</a:t>
            </a:r>
          </a:p>
          <a:p>
            <a:pPr algn="ctr"/>
            <a:endParaRPr lang="en-CA" sz="500" dirty="0">
              <a:solidFill>
                <a:schemeClr val="accent1">
                  <a:lumMod val="75000"/>
                </a:schemeClr>
              </a:solidFill>
              <a:latin typeface="Segoe UI Semibold" panose="020B0702040204020203" pitchFamily="34" charset="0"/>
              <a:cs typeface="Segoe UI Semibold" panose="020B0702040204020203" pitchFamily="34" charset="0"/>
            </a:endParaRP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Speaks for, or belittles what </a:t>
            </a:r>
            <a:r>
              <a:rPr lang="en-CA" sz="900" dirty="0" smtClean="0">
                <a:solidFill>
                  <a:schemeClr val="tx1"/>
                </a:solidFill>
                <a:latin typeface="Segoe UI" panose="020B0502040204020203" pitchFamily="34" charset="0"/>
                <a:cs typeface="Segoe UI" panose="020B0502040204020203" pitchFamily="34" charset="0"/>
              </a:rPr>
              <a:t>patient </a:t>
            </a:r>
            <a:r>
              <a:rPr lang="en-CA" sz="900" dirty="0">
                <a:solidFill>
                  <a:schemeClr val="tx1"/>
                </a:solidFill>
                <a:latin typeface="Segoe UI" panose="020B0502040204020203" pitchFamily="34" charset="0"/>
                <a:cs typeface="Segoe UI" panose="020B0502040204020203" pitchFamily="34" charset="0"/>
              </a:rPr>
              <a:t>says</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Over-solicitous with HCP/staff</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Overtly disrespectful to patient</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Manipulative, vague or evasive when asked about patient’s injuries</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Reluctance to leave </a:t>
            </a:r>
            <a:r>
              <a:rPr lang="en-CA" sz="900" dirty="0" smtClean="0">
                <a:solidFill>
                  <a:schemeClr val="tx1"/>
                </a:solidFill>
                <a:latin typeface="Segoe UI" panose="020B0502040204020203" pitchFamily="34" charset="0"/>
                <a:cs typeface="Segoe UI" panose="020B0502040204020203" pitchFamily="34" charset="0"/>
              </a:rPr>
              <a:t>patient </a:t>
            </a:r>
            <a:r>
              <a:rPr lang="en-CA" sz="900" dirty="0">
                <a:solidFill>
                  <a:schemeClr val="tx1"/>
                </a:solidFill>
                <a:latin typeface="Segoe UI" panose="020B0502040204020203" pitchFamily="34" charset="0"/>
                <a:cs typeface="Segoe UI" panose="020B0502040204020203" pitchFamily="34" charset="0"/>
              </a:rPr>
              <a:t>alone</a:t>
            </a:r>
          </a:p>
          <a:p>
            <a:pPr marL="171450" indent="-171450" algn="just">
              <a:spcBef>
                <a:spcPts val="100"/>
              </a:spcBef>
              <a:buFont typeface="Arial" panose="020B0604020202020204" pitchFamily="34" charset="0"/>
              <a:buChar char="•"/>
            </a:pPr>
            <a:r>
              <a:rPr lang="en-CA" sz="900" dirty="0">
                <a:solidFill>
                  <a:schemeClr val="tx1"/>
                </a:solidFill>
                <a:latin typeface="Segoe UI" panose="020B0502040204020203" pitchFamily="34" charset="0"/>
                <a:cs typeface="Segoe UI" panose="020B0502040204020203" pitchFamily="34" charset="0"/>
              </a:rPr>
              <a:t>May also appear charming, caring and supportive</a:t>
            </a:r>
          </a:p>
        </p:txBody>
      </p:sp>
      <p:graphicFrame>
        <p:nvGraphicFramePr>
          <p:cNvPr id="51" name="Chart 50">
            <a:extLst>
              <a:ext uri="{FF2B5EF4-FFF2-40B4-BE49-F238E27FC236}">
                <a16:creationId xmlns:a16="http://schemas.microsoft.com/office/drawing/2014/main" id="{CAAC39AB-0D0A-41EE-9AA0-6F3DAB53874C}"/>
              </a:ext>
            </a:extLst>
          </p:cNvPr>
          <p:cNvGraphicFramePr/>
          <p:nvPr>
            <p:extLst>
              <p:ext uri="{D42A27DB-BD31-4B8C-83A1-F6EECF244321}">
                <p14:modId xmlns:p14="http://schemas.microsoft.com/office/powerpoint/2010/main" val="886857281"/>
              </p:ext>
            </p:extLst>
          </p:nvPr>
        </p:nvGraphicFramePr>
        <p:xfrm>
          <a:off x="4968693" y="7861227"/>
          <a:ext cx="1792858" cy="8509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2" name="Chart 51">
            <a:extLst>
              <a:ext uri="{FF2B5EF4-FFF2-40B4-BE49-F238E27FC236}">
                <a16:creationId xmlns:a16="http://schemas.microsoft.com/office/drawing/2014/main" id="{CE1066A1-5B8F-4F92-8F74-61B8426C8699}"/>
              </a:ext>
            </a:extLst>
          </p:cNvPr>
          <p:cNvGraphicFramePr/>
          <p:nvPr>
            <p:extLst>
              <p:ext uri="{D42A27DB-BD31-4B8C-83A1-F6EECF244321}">
                <p14:modId xmlns:p14="http://schemas.microsoft.com/office/powerpoint/2010/main" val="4281491071"/>
              </p:ext>
            </p:extLst>
          </p:nvPr>
        </p:nvGraphicFramePr>
        <p:xfrm>
          <a:off x="2096165" y="7861227"/>
          <a:ext cx="1896321" cy="850970"/>
        </p:xfrm>
        <a:graphic>
          <a:graphicData uri="http://schemas.openxmlformats.org/drawingml/2006/chart">
            <c:chart xmlns:c="http://schemas.openxmlformats.org/drawingml/2006/chart" xmlns:r="http://schemas.openxmlformats.org/officeDocument/2006/relationships" r:id="rId4"/>
          </a:graphicData>
        </a:graphic>
      </p:graphicFrame>
      <p:sp>
        <p:nvSpPr>
          <p:cNvPr id="53" name="TextBox 52">
            <a:extLst>
              <a:ext uri="{FF2B5EF4-FFF2-40B4-BE49-F238E27FC236}">
                <a16:creationId xmlns:a16="http://schemas.microsoft.com/office/drawing/2014/main" id="{ECF58E01-5278-4B3E-BBFB-57283FCBBDFA}"/>
              </a:ext>
            </a:extLst>
          </p:cNvPr>
          <p:cNvSpPr txBox="1"/>
          <p:nvPr/>
        </p:nvSpPr>
        <p:spPr>
          <a:xfrm>
            <a:off x="2320408" y="8569249"/>
            <a:ext cx="1302006" cy="369332"/>
          </a:xfrm>
          <a:prstGeom prst="rect">
            <a:avLst/>
          </a:prstGeom>
          <a:noFill/>
        </p:spPr>
        <p:txBody>
          <a:bodyPr wrap="square" rtlCol="0">
            <a:spAutoFit/>
          </a:bodyPr>
          <a:lstStyle/>
          <a:p>
            <a:pPr algn="ctr"/>
            <a:r>
              <a:rPr lang="en-CA" sz="900" i="1" dirty="0">
                <a:solidFill>
                  <a:schemeClr val="tx2">
                    <a:lumMod val="60000"/>
                    <a:lumOff val="40000"/>
                  </a:schemeClr>
                </a:solidFill>
                <a:latin typeface="Segoe UI" panose="020B0502040204020203" pitchFamily="34" charset="0"/>
                <a:cs typeface="Segoe UI" panose="020B0502040204020203" pitchFamily="34" charset="0"/>
              </a:rPr>
              <a:t>97% are strangled manually</a:t>
            </a:r>
          </a:p>
        </p:txBody>
      </p:sp>
      <p:sp>
        <p:nvSpPr>
          <p:cNvPr id="54" name="TextBox 53">
            <a:extLst>
              <a:ext uri="{FF2B5EF4-FFF2-40B4-BE49-F238E27FC236}">
                <a16:creationId xmlns:a16="http://schemas.microsoft.com/office/drawing/2014/main" id="{73A0ABD5-916F-44FA-9F36-A6473A66E58D}"/>
              </a:ext>
            </a:extLst>
          </p:cNvPr>
          <p:cNvSpPr txBox="1"/>
          <p:nvPr/>
        </p:nvSpPr>
        <p:spPr>
          <a:xfrm>
            <a:off x="5159074" y="8569249"/>
            <a:ext cx="1424032" cy="369332"/>
          </a:xfrm>
          <a:prstGeom prst="rect">
            <a:avLst/>
          </a:prstGeom>
          <a:noFill/>
        </p:spPr>
        <p:txBody>
          <a:bodyPr wrap="square" rtlCol="0">
            <a:spAutoFit/>
          </a:bodyPr>
          <a:lstStyle/>
          <a:p>
            <a:pPr algn="ctr"/>
            <a:r>
              <a:rPr lang="en-CA" sz="900" i="1" dirty="0">
                <a:solidFill>
                  <a:schemeClr val="tx2">
                    <a:lumMod val="60000"/>
                    <a:lumOff val="40000"/>
                  </a:schemeClr>
                </a:solidFill>
                <a:latin typeface="Segoe UI" panose="020B0502040204020203" pitchFamily="34" charset="0"/>
                <a:cs typeface="Segoe UI" panose="020B0502040204020203" pitchFamily="34" charset="0"/>
              </a:rPr>
              <a:t>50% do not leave visible marks</a:t>
            </a:r>
          </a:p>
        </p:txBody>
      </p:sp>
      <p:graphicFrame>
        <p:nvGraphicFramePr>
          <p:cNvPr id="55" name="Chart 54">
            <a:extLst>
              <a:ext uri="{FF2B5EF4-FFF2-40B4-BE49-F238E27FC236}">
                <a16:creationId xmlns:a16="http://schemas.microsoft.com/office/drawing/2014/main" id="{107C664C-8324-4B2E-9266-8B845BA4E4B6}"/>
              </a:ext>
            </a:extLst>
          </p:cNvPr>
          <p:cNvGraphicFramePr/>
          <p:nvPr>
            <p:extLst>
              <p:ext uri="{D42A27DB-BD31-4B8C-83A1-F6EECF244321}">
                <p14:modId xmlns:p14="http://schemas.microsoft.com/office/powerpoint/2010/main" val="312218229"/>
              </p:ext>
            </p:extLst>
          </p:nvPr>
        </p:nvGraphicFramePr>
        <p:xfrm>
          <a:off x="3552348" y="7861227"/>
          <a:ext cx="1792858" cy="850970"/>
        </p:xfrm>
        <a:graphic>
          <a:graphicData uri="http://schemas.openxmlformats.org/drawingml/2006/chart">
            <c:chart xmlns:c="http://schemas.openxmlformats.org/drawingml/2006/chart" xmlns:r="http://schemas.openxmlformats.org/officeDocument/2006/relationships" r:id="rId5"/>
          </a:graphicData>
        </a:graphic>
      </p:graphicFrame>
      <p:sp>
        <p:nvSpPr>
          <p:cNvPr id="56" name="TextBox 55">
            <a:extLst>
              <a:ext uri="{FF2B5EF4-FFF2-40B4-BE49-F238E27FC236}">
                <a16:creationId xmlns:a16="http://schemas.microsoft.com/office/drawing/2014/main" id="{D5E543FA-5D79-46E0-AE35-DE0DC9BD2FBC}"/>
              </a:ext>
            </a:extLst>
          </p:cNvPr>
          <p:cNvSpPr txBox="1"/>
          <p:nvPr/>
        </p:nvSpPr>
        <p:spPr>
          <a:xfrm>
            <a:off x="3732099" y="8569249"/>
            <a:ext cx="1385159" cy="369332"/>
          </a:xfrm>
          <a:prstGeom prst="rect">
            <a:avLst/>
          </a:prstGeom>
          <a:noFill/>
        </p:spPr>
        <p:txBody>
          <a:bodyPr wrap="square" rtlCol="0">
            <a:spAutoFit/>
          </a:bodyPr>
          <a:lstStyle/>
          <a:p>
            <a:pPr algn="ctr"/>
            <a:r>
              <a:rPr lang="en-CA" sz="900" i="1" dirty="0">
                <a:solidFill>
                  <a:schemeClr val="tx2">
                    <a:lumMod val="60000"/>
                    <a:lumOff val="40000"/>
                  </a:schemeClr>
                </a:solidFill>
                <a:latin typeface="Segoe UI" panose="020B0502040204020203" pitchFamily="34" charset="0"/>
                <a:cs typeface="Segoe UI" panose="020B0502040204020203" pitchFamily="34" charset="0"/>
              </a:rPr>
              <a:t>38% result in loss of consciousness</a:t>
            </a:r>
          </a:p>
        </p:txBody>
      </p:sp>
      <p:pic>
        <p:nvPicPr>
          <p:cNvPr id="31" name="Picture 30" descr="A close up of a logo&#10;&#10;Description generated with very high confidence">
            <a:extLst>
              <a:ext uri="{FF2B5EF4-FFF2-40B4-BE49-F238E27FC236}">
                <a16:creationId xmlns:a16="http://schemas.microsoft.com/office/drawing/2014/main" id="{58512361-B138-4C5B-9239-1A9A4B44654A}"/>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2981627" y="7483075"/>
            <a:ext cx="130251" cy="259200"/>
          </a:xfrm>
          <a:prstGeom prst="rect">
            <a:avLst/>
          </a:prstGeom>
        </p:spPr>
      </p:pic>
      <p:pic>
        <p:nvPicPr>
          <p:cNvPr id="32" name="Picture 31" descr="A close up of a logo&#10;&#10;Description generated with very high confidence">
            <a:extLst>
              <a:ext uri="{FF2B5EF4-FFF2-40B4-BE49-F238E27FC236}">
                <a16:creationId xmlns:a16="http://schemas.microsoft.com/office/drawing/2014/main" id="{1B0F1CCB-5B13-4314-AA31-FCD90FD86BE2}"/>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3190767" y="7483075"/>
            <a:ext cx="130251" cy="259200"/>
          </a:xfrm>
          <a:prstGeom prst="rect">
            <a:avLst/>
          </a:prstGeom>
        </p:spPr>
      </p:pic>
      <p:pic>
        <p:nvPicPr>
          <p:cNvPr id="33" name="Picture 32" descr="A close up of a logo&#10;&#10;Description generated with very high confidence">
            <a:extLst>
              <a:ext uri="{FF2B5EF4-FFF2-40B4-BE49-F238E27FC236}">
                <a16:creationId xmlns:a16="http://schemas.microsoft.com/office/drawing/2014/main" id="{DA8B5476-A4BE-4DF3-A0FD-B7B576187DD0}"/>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3399907" y="7483075"/>
            <a:ext cx="130251" cy="259200"/>
          </a:xfrm>
          <a:prstGeom prst="rect">
            <a:avLst/>
          </a:prstGeom>
        </p:spPr>
      </p:pic>
      <p:pic>
        <p:nvPicPr>
          <p:cNvPr id="34" name="Picture 33" descr="A close up of a logo&#10;&#10;Description generated with very high confidence">
            <a:extLst>
              <a:ext uri="{FF2B5EF4-FFF2-40B4-BE49-F238E27FC236}">
                <a16:creationId xmlns:a16="http://schemas.microsoft.com/office/drawing/2014/main" id="{B1EFF133-3777-4579-AEA0-0882C913F0CB}"/>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3609047" y="7483075"/>
            <a:ext cx="130251" cy="259200"/>
          </a:xfrm>
          <a:prstGeom prst="rect">
            <a:avLst/>
          </a:prstGeom>
        </p:spPr>
      </p:pic>
      <p:pic>
        <p:nvPicPr>
          <p:cNvPr id="35" name="Picture 34" descr="A close up of a logo&#10;&#10;Description generated with very high confidence">
            <a:extLst>
              <a:ext uri="{FF2B5EF4-FFF2-40B4-BE49-F238E27FC236}">
                <a16:creationId xmlns:a16="http://schemas.microsoft.com/office/drawing/2014/main" id="{6F10ED2E-9ADB-4C76-B61A-51336B0BEB62}"/>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3818187" y="7483075"/>
            <a:ext cx="130251" cy="259200"/>
          </a:xfrm>
          <a:prstGeom prst="rect">
            <a:avLst/>
          </a:prstGeom>
        </p:spPr>
      </p:pic>
      <p:pic>
        <p:nvPicPr>
          <p:cNvPr id="36" name="Picture 35" descr="A close up of a logo&#10;&#10;Description generated with very high confidence">
            <a:extLst>
              <a:ext uri="{FF2B5EF4-FFF2-40B4-BE49-F238E27FC236}">
                <a16:creationId xmlns:a16="http://schemas.microsoft.com/office/drawing/2014/main" id="{025CBA2C-85FD-44DB-8653-B07E4BB5B99A}"/>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4027327" y="7483075"/>
            <a:ext cx="130251" cy="259200"/>
          </a:xfrm>
          <a:prstGeom prst="rect">
            <a:avLst/>
          </a:prstGeom>
        </p:spPr>
      </p:pic>
      <p:pic>
        <p:nvPicPr>
          <p:cNvPr id="37" name="Picture 36" descr="A close up of a logo&#10;&#10;Description generated with very high confidence">
            <a:extLst>
              <a:ext uri="{FF2B5EF4-FFF2-40B4-BE49-F238E27FC236}">
                <a16:creationId xmlns:a16="http://schemas.microsoft.com/office/drawing/2014/main" id="{7F629779-DB5C-4F13-AE70-33F4E459EF17}"/>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4236467" y="7483075"/>
            <a:ext cx="130251" cy="259200"/>
          </a:xfrm>
          <a:prstGeom prst="rect">
            <a:avLst/>
          </a:prstGeom>
        </p:spPr>
      </p:pic>
      <p:pic>
        <p:nvPicPr>
          <p:cNvPr id="38" name="Picture 37" descr="A close up of a logo&#10;&#10;Description generated with very high confidence">
            <a:extLst>
              <a:ext uri="{FF2B5EF4-FFF2-40B4-BE49-F238E27FC236}">
                <a16:creationId xmlns:a16="http://schemas.microsoft.com/office/drawing/2014/main" id="{588F6ED5-ECDE-469B-9198-49A1835948BA}"/>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4445607" y="7483075"/>
            <a:ext cx="130251" cy="259200"/>
          </a:xfrm>
          <a:prstGeom prst="rect">
            <a:avLst/>
          </a:prstGeom>
        </p:spPr>
      </p:pic>
      <p:pic>
        <p:nvPicPr>
          <p:cNvPr id="39" name="Picture 38" descr="A close up of a logo&#10;&#10;Description generated with very high confidence">
            <a:extLst>
              <a:ext uri="{FF2B5EF4-FFF2-40B4-BE49-F238E27FC236}">
                <a16:creationId xmlns:a16="http://schemas.microsoft.com/office/drawing/2014/main" id="{16C88983-3A18-49CF-A13D-0DB88D3F6003}"/>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4654747" y="7483075"/>
            <a:ext cx="130251" cy="259200"/>
          </a:xfrm>
          <a:prstGeom prst="rect">
            <a:avLst/>
          </a:prstGeom>
        </p:spPr>
      </p:pic>
      <p:pic>
        <p:nvPicPr>
          <p:cNvPr id="40" name="Picture 39" descr="A close up of a logo&#10;&#10;Description generated with very high confidence">
            <a:extLst>
              <a:ext uri="{FF2B5EF4-FFF2-40B4-BE49-F238E27FC236}">
                <a16:creationId xmlns:a16="http://schemas.microsoft.com/office/drawing/2014/main" id="{8F9FC347-7505-4B67-8B05-D02812F3A7DF}"/>
              </a:ext>
            </a:extLst>
          </p:cNvPr>
          <p:cNvPicPr>
            <a:picLocks noChangeAspect="1"/>
          </p:cNvPicPr>
          <p:nvPr/>
        </p:nvPicPr>
        <p:blipFill>
          <a:blip r:embed="rId7" cstate="hqprint">
            <a:lum bright="70000" contrast="-70000"/>
            <a:extLst>
              <a:ext uri="{BEBA8EAE-BF5A-486C-A8C5-ECC9F3942E4B}">
                <a14:imgProps xmlns:a14="http://schemas.microsoft.com/office/drawing/2010/main">
                  <a14:imgLayer r:embed="rId8">
                    <a14:imgEffect>
                      <a14:brightnessContrast bright="-73000"/>
                    </a14:imgEffect>
                  </a14:imgLayer>
                </a14:imgProps>
              </a:ext>
              <a:ext uri="{28A0092B-C50C-407E-A947-70E740481C1C}">
                <a14:useLocalDpi xmlns:a14="http://schemas.microsoft.com/office/drawing/2010/main" val="0"/>
              </a:ext>
            </a:extLst>
          </a:blip>
          <a:stretch>
            <a:fillRect/>
          </a:stretch>
        </p:blipFill>
        <p:spPr>
          <a:xfrm flipH="1">
            <a:off x="4863888" y="7483075"/>
            <a:ext cx="130251" cy="259200"/>
          </a:xfrm>
          <a:prstGeom prst="rect">
            <a:avLst/>
          </a:prstGeom>
          <a:solidFill>
            <a:schemeClr val="tx2">
              <a:lumMod val="60000"/>
              <a:lumOff val="40000"/>
            </a:schemeClr>
          </a:solidFill>
        </p:spPr>
      </p:pic>
      <p:sp>
        <p:nvSpPr>
          <p:cNvPr id="41" name="TextBox 40">
            <a:extLst>
              <a:ext uri="{FF2B5EF4-FFF2-40B4-BE49-F238E27FC236}">
                <a16:creationId xmlns:a16="http://schemas.microsoft.com/office/drawing/2014/main" id="{E83F57DC-4D55-4EFF-9688-6075C46DFC2D}"/>
              </a:ext>
            </a:extLst>
          </p:cNvPr>
          <p:cNvSpPr txBox="1"/>
          <p:nvPr/>
        </p:nvSpPr>
        <p:spPr>
          <a:xfrm>
            <a:off x="5024786" y="7315167"/>
            <a:ext cx="1641218" cy="646331"/>
          </a:xfrm>
          <a:prstGeom prst="rect">
            <a:avLst/>
          </a:prstGeom>
          <a:noFill/>
        </p:spPr>
        <p:txBody>
          <a:bodyPr wrap="square" rtlCol="0">
            <a:spAutoFit/>
          </a:bodyPr>
          <a:lstStyle/>
          <a:p>
            <a:pPr algn="ctr"/>
            <a:r>
              <a:rPr lang="en-CA" sz="900" i="1" dirty="0">
                <a:solidFill>
                  <a:schemeClr val="tx2">
                    <a:lumMod val="60000"/>
                    <a:lumOff val="40000"/>
                  </a:schemeClr>
                </a:solidFill>
                <a:latin typeface="Segoe UI" panose="020B0502040204020203" pitchFamily="34" charset="0"/>
                <a:cs typeface="Segoe UI" panose="020B0502040204020203" pitchFamily="34" charset="0"/>
              </a:rPr>
              <a:t>1/10 women who experience IPV will experience near-fatal strangulation from their partner</a:t>
            </a:r>
          </a:p>
        </p:txBody>
      </p:sp>
      <p:pic>
        <p:nvPicPr>
          <p:cNvPr id="42" name="Picture 41">
            <a:extLst>
              <a:ext uri="{FF2B5EF4-FFF2-40B4-BE49-F238E27FC236}">
                <a16:creationId xmlns:a16="http://schemas.microsoft.com/office/drawing/2014/main" id="{FB32E448-09A3-453A-94D9-E32F159C8D9D}"/>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3654601" y="3828761"/>
            <a:ext cx="1095985" cy="310109"/>
          </a:xfrm>
          <a:prstGeom prst="rect">
            <a:avLst/>
          </a:prstGeom>
        </p:spPr>
      </p:pic>
      <p:pic>
        <p:nvPicPr>
          <p:cNvPr id="43" name="Picture 42">
            <a:extLst>
              <a:ext uri="{FF2B5EF4-FFF2-40B4-BE49-F238E27FC236}">
                <a16:creationId xmlns:a16="http://schemas.microsoft.com/office/drawing/2014/main" id="{3DF3B459-F6D4-498A-B951-F9F1842B477D}"/>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5020100" y="3772361"/>
            <a:ext cx="394123" cy="393628"/>
          </a:xfrm>
          <a:prstGeom prst="rect">
            <a:avLst/>
          </a:prstGeom>
        </p:spPr>
      </p:pic>
      <p:pic>
        <p:nvPicPr>
          <p:cNvPr id="46" name="Picture 45" descr="A close up of a logo&#10;&#10;Description generated with very high confidence">
            <a:extLst>
              <a:ext uri="{FF2B5EF4-FFF2-40B4-BE49-F238E27FC236}">
                <a16:creationId xmlns:a16="http://schemas.microsoft.com/office/drawing/2014/main" id="{A8CAA4DF-6576-473D-8DD6-5A553947E1D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651987" y="3791520"/>
            <a:ext cx="931119" cy="321660"/>
          </a:xfrm>
          <a:prstGeom prst="rect">
            <a:avLst/>
          </a:prstGeom>
        </p:spPr>
      </p:pic>
    </p:spTree>
    <p:extLst>
      <p:ext uri="{BB962C8B-B14F-4D97-AF65-F5344CB8AC3E}">
        <p14:creationId xmlns:p14="http://schemas.microsoft.com/office/powerpoint/2010/main" val="13876361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734</TotalTime>
  <Words>500</Words>
  <Application>Microsoft Office PowerPoint</Application>
  <PresentationFormat>Letter Paper (8.5x11 in)</PresentationFormat>
  <Paragraphs>55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Segoe UI</vt:lpstr>
      <vt:lpstr>Segoe UI Black</vt:lpstr>
      <vt:lpstr>Segoe UI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Arseneau</dc:creator>
  <cp:lastModifiedBy>Taryn Scott</cp:lastModifiedBy>
  <cp:revision>87</cp:revision>
  <cp:lastPrinted>2018-06-11T18:49:42Z</cp:lastPrinted>
  <dcterms:created xsi:type="dcterms:W3CDTF">2018-05-25T13:26:34Z</dcterms:created>
  <dcterms:modified xsi:type="dcterms:W3CDTF">2018-06-18T14:00:04Z</dcterms:modified>
</cp:coreProperties>
</file>